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24"/>
  </p:notesMasterIdLst>
  <p:handoutMasterIdLst>
    <p:handoutMasterId r:id="rId25"/>
  </p:handoutMasterIdLst>
  <p:sldIdLst>
    <p:sldId id="256" r:id="rId9"/>
    <p:sldId id="257" r:id="rId10"/>
    <p:sldId id="258" r:id="rId11"/>
    <p:sldId id="286" r:id="rId12"/>
    <p:sldId id="262" r:id="rId13"/>
    <p:sldId id="271" r:id="rId14"/>
    <p:sldId id="272" r:id="rId15"/>
    <p:sldId id="273" r:id="rId16"/>
    <p:sldId id="274" r:id="rId17"/>
    <p:sldId id="275" r:id="rId18"/>
    <p:sldId id="276" r:id="rId19"/>
    <p:sldId id="282" r:id="rId20"/>
    <p:sldId id="283" r:id="rId21"/>
    <p:sldId id="284" r:id="rId22"/>
    <p:sldId id="285"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ＭＳ Ｐゴシック" panose="020B0600070205080204" pitchFamily="34" charset="-128"/>
      <p:regular r:id="rId30"/>
    </p:embeddedFont>
    <p:embeddedFont>
      <p:font typeface="Georgia" panose="02040502050405020303" pitchFamily="18" charset="0"/>
      <p:regular r:id="rId31"/>
      <p:bold r:id="rId32"/>
      <p:italic r:id="rId33"/>
      <p:boldItalic r:id="rId34"/>
    </p:embeddedFont>
    <p:embeddedFont>
      <p:font typeface="Verdana" panose="020B0604030504040204" pitchFamily="34" charset="0"/>
      <p:regular r:id="rId35"/>
      <p:bold r:id="rId36"/>
      <p:italic r:id="rId37"/>
      <p:boldItalic r:id="rId38"/>
    </p:embeddedFont>
    <p:embeddedFont>
      <p:font typeface="Candara" panose="020E0502030303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885">
          <p15:clr>
            <a:srgbClr val="A4A3A4"/>
          </p15:clr>
        </p15:guide>
        <p15:guide id="2" orient="horz" pos="445">
          <p15:clr>
            <a:srgbClr val="A4A3A4"/>
          </p15:clr>
        </p15:guide>
        <p15:guide id="3" pos="119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79416" autoAdjust="0"/>
  </p:normalViewPr>
  <p:slideViewPr>
    <p:cSldViewPr snapToGrid="0" showGuides="1">
      <p:cViewPr varScale="1">
        <p:scale>
          <a:sx n="56" d="100"/>
          <a:sy n="56" d="100"/>
        </p:scale>
        <p:origin x="836" y="40"/>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885"/>
        <p:guide orient="horz" pos="445"/>
        <p:guide pos="11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720318025"/>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7075" y="685800"/>
            <a:ext cx="4596675"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97076" y="4365623"/>
            <a:ext cx="4597400" cy="40925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78769" y="693690"/>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a:solidFill>
                  <a:srgbClr val="000000"/>
                </a:solidFill>
                <a:latin typeface="Arial" panose="020B0604020202020204" pitchFamily="34" charset="0"/>
                <a:ea typeface="ＭＳ Ｐゴシック" pitchFamily="34" charset="-128"/>
                <a:cs typeface="Arial" panose="020B0604020202020204" pitchFamily="34" charset="0"/>
              </a:rPr>
              <a:t>Java Server Pages                                                                                              JSP Standard Tag Library (JSTL)</a:t>
            </a:r>
            <a:endParaRPr lang="en-US" sz="1000" b="0" dirty="0">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962793" y="8641978"/>
            <a:ext cx="2762530" cy="217014"/>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Page </a:t>
            </a:r>
            <a:r>
              <a:rPr lang="en-US" sz="1000" dirty="0" smtClean="0">
                <a:latin typeface="Arial" panose="020B0604020202020204" pitchFamily="34" charset="0"/>
                <a:cs typeface="Arial" panose="020B0604020202020204" pitchFamily="34" charset="0"/>
              </a:rPr>
              <a:t>09-</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6934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54503199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8313" y="685800"/>
            <a:ext cx="4903787" cy="3679825"/>
          </a:xfrm>
        </p:spPr>
      </p:sp>
      <p:sp>
        <p:nvSpPr>
          <p:cNvPr id="3" name="Notes Placeholder 2"/>
          <p:cNvSpPr>
            <a:spLocks noGrp="1"/>
          </p:cNvSpPr>
          <p:nvPr>
            <p:ph type="body" idx="1"/>
          </p:nvPr>
        </p:nvSpPr>
        <p:spPr>
          <a:xfrm>
            <a:off x="1901825" y="4572709"/>
            <a:ext cx="4545244" cy="3972201"/>
          </a:xfrm>
        </p:spPr>
        <p:txBody>
          <a:bodyPr>
            <a:normAutofit/>
          </a:bodyPr>
          <a:lstStyle/>
          <a:p>
            <a:endParaRPr lang="en-US" dirty="0"/>
          </a:p>
        </p:txBody>
      </p:sp>
      <p:sp>
        <p:nvSpPr>
          <p:cNvPr id="4" name="Text Box 9"/>
          <p:cNvSpPr txBox="1">
            <a:spLocks noChangeArrowheads="1"/>
          </p:cNvSpPr>
          <p:nvPr/>
        </p:nvSpPr>
        <p:spPr bwMode="auto">
          <a:xfrm>
            <a:off x="142875" y="1133475"/>
            <a:ext cx="1480973"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116594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xfrm>
            <a:off x="1836738" y="706438"/>
            <a:ext cx="4846637" cy="3636962"/>
          </a:xfrm>
          <a:ln/>
        </p:spPr>
      </p:sp>
      <p:sp>
        <p:nvSpPr>
          <p:cNvPr id="423939" name="Rectangle 3"/>
          <p:cNvSpPr>
            <a:spLocks noGrp="1" noChangeArrowheads="1"/>
          </p:cNvSpPr>
          <p:nvPr>
            <p:ph type="body" idx="1"/>
          </p:nvPr>
        </p:nvSpPr>
        <p:spPr>
          <a:xfrm>
            <a:off x="1901826" y="4572000"/>
            <a:ext cx="4727574" cy="3963988"/>
          </a:xfrm>
        </p:spPr>
        <p:txBody>
          <a:bodyPr/>
          <a:lstStyle/>
          <a:p>
            <a:pPr marL="228578" indent="-228578"/>
            <a:r>
              <a:rPr lang="en-US" b="1" u="sng" dirty="0"/>
              <a:t>Working with Core Tags</a:t>
            </a:r>
            <a:r>
              <a:rPr lang="en-US" b="1" dirty="0"/>
              <a:t>:</a:t>
            </a:r>
            <a:endParaRPr lang="en-US" b="1" u="sng" dirty="0"/>
          </a:p>
          <a:p>
            <a:pPr marL="228578" indent="-228578"/>
            <a:r>
              <a:rPr lang="en-US" b="1" dirty="0"/>
              <a:t>URL and Miscellaneous Tags:</a:t>
            </a:r>
          </a:p>
          <a:p>
            <a:pPr marL="228578" indent="-228578">
              <a:buFontTx/>
              <a:buChar char="•"/>
            </a:pPr>
            <a:r>
              <a:rPr lang="en-US" dirty="0"/>
              <a:t>In the illustration in the above slide, “import” is used to read the XML document containing book information and assign the content to the scoped variable xml.</a:t>
            </a:r>
          </a:p>
          <a:p>
            <a:pPr marL="228578" indent="-228578">
              <a:buFontTx/>
              <a:buChar char="•"/>
            </a:pPr>
            <a:r>
              <a:rPr lang="en-US" dirty="0"/>
              <a:t>The out tag evaluates an expression and outputs the result of the evaluation to the current </a:t>
            </a:r>
            <a:r>
              <a:rPr lang="en-US" b="1" dirty="0"/>
              <a:t>JspWriter </a:t>
            </a:r>
            <a:r>
              <a:rPr lang="en-US" dirty="0"/>
              <a:t>object. </a:t>
            </a:r>
          </a:p>
        </p:txBody>
      </p:sp>
    </p:spTree>
    <p:extLst>
      <p:ext uri="{BB962C8B-B14F-4D97-AF65-F5344CB8AC3E}">
        <p14:creationId xmlns:p14="http://schemas.microsoft.com/office/powerpoint/2010/main" val="112124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Rot="1" noChangeAspect="1" noChangeArrowheads="1" noTextEdit="1"/>
          </p:cNvSpPr>
          <p:nvPr>
            <p:ph type="sldImg"/>
          </p:nvPr>
        </p:nvSpPr>
        <p:spPr>
          <a:xfrm>
            <a:off x="1820863" y="706438"/>
            <a:ext cx="4846637" cy="3636962"/>
          </a:xfrm>
          <a:ln/>
        </p:spPr>
      </p:sp>
      <p:sp>
        <p:nvSpPr>
          <p:cNvPr id="458755" name="Rectangle 3"/>
          <p:cNvSpPr>
            <a:spLocks noGrp="1" noChangeArrowheads="1"/>
          </p:cNvSpPr>
          <p:nvPr>
            <p:ph type="body" idx="1"/>
          </p:nvPr>
        </p:nvSpPr>
        <p:spPr>
          <a:xfrm>
            <a:off x="1901826" y="4572000"/>
            <a:ext cx="4727574" cy="3963988"/>
          </a:xfrm>
        </p:spPr>
        <p:txBody>
          <a:bodyPr/>
          <a:lstStyle/>
          <a:p>
            <a:r>
              <a:rPr lang="en-US" dirty="0"/>
              <a:t>Deploy web application </a:t>
            </a:r>
            <a:r>
              <a:rPr lang="en-US" b="1" dirty="0"/>
              <a:t>Lesson5-JSTL_Core_Tags</a:t>
            </a:r>
            <a:r>
              <a:rPr lang="en-US" dirty="0"/>
              <a:t> and show demo by executing index.jsp and referring to each of the above JSP pages.</a:t>
            </a:r>
          </a:p>
        </p:txBody>
      </p:sp>
      <p:sp>
        <p:nvSpPr>
          <p:cNvPr id="4" name="Text Box 4"/>
          <p:cNvSpPr txBox="1">
            <a:spLocks noChangeArrowheads="1"/>
          </p:cNvSpPr>
          <p:nvPr/>
        </p:nvSpPr>
        <p:spPr bwMode="auto">
          <a:xfrm>
            <a:off x="152400" y="1295400"/>
            <a:ext cx="1424152" cy="178510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Refer Core folder:</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If.jsp</a:t>
            </a:r>
          </a:p>
          <a:p>
            <a:r>
              <a:rPr lang="en-US" sz="1000" dirty="0">
                <a:latin typeface="Arial" panose="020B0604020202020204" pitchFamily="34" charset="0"/>
                <a:cs typeface="Arial" panose="020B0604020202020204" pitchFamily="34" charset="0"/>
              </a:rPr>
              <a:t>Chooser.jsp</a:t>
            </a:r>
          </a:p>
          <a:p>
            <a:r>
              <a:rPr lang="en-US" sz="1000" dirty="0">
                <a:latin typeface="Arial" panose="020B0604020202020204" pitchFamily="34" charset="0"/>
                <a:cs typeface="Arial" panose="020B0604020202020204" pitchFamily="34" charset="0"/>
              </a:rPr>
              <a:t>forEach.jsp</a:t>
            </a:r>
          </a:p>
          <a:p>
            <a:r>
              <a:rPr lang="en-US" sz="1000" dirty="0">
                <a:latin typeface="Arial" panose="020B0604020202020204" pitchFamily="34" charset="0"/>
                <a:cs typeface="Arial" panose="020B0604020202020204" pitchFamily="34" charset="0"/>
              </a:rPr>
              <a:t>movies.jsp</a:t>
            </a:r>
          </a:p>
          <a:p>
            <a:r>
              <a:rPr lang="en-US" sz="1000" dirty="0">
                <a:latin typeface="Arial" panose="020B0604020202020204" pitchFamily="34" charset="0"/>
                <a:cs typeface="Arial" panose="020B0604020202020204" pitchFamily="34" charset="0"/>
              </a:rPr>
              <a:t>Students\jsp\index.jsp</a:t>
            </a:r>
          </a:p>
          <a:p>
            <a:r>
              <a:rPr lang="en-US" sz="1000" dirty="0">
                <a:latin typeface="Arial" panose="020B0604020202020204" pitchFamily="34" charset="0"/>
                <a:cs typeface="Arial" panose="020B0604020202020204" pitchFamily="34" charset="0"/>
              </a:rPr>
              <a:t>Userlogin\jsp\index.jsp</a:t>
            </a:r>
          </a:p>
          <a:p>
            <a:r>
              <a:rPr lang="en-US" sz="1000" dirty="0">
                <a:latin typeface="Arial" panose="020B0604020202020204" pitchFamily="34" charset="0"/>
                <a:cs typeface="Arial" panose="020B0604020202020204" pitchFamily="34" charset="0"/>
              </a:rPr>
              <a:t>Programs for demonstration</a:t>
            </a:r>
          </a:p>
        </p:txBody>
      </p:sp>
    </p:spTree>
    <p:extLst>
      <p:ext uri="{BB962C8B-B14F-4D97-AF65-F5344CB8AC3E}">
        <p14:creationId xmlns:p14="http://schemas.microsoft.com/office/powerpoint/2010/main" val="315612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804988" y="706438"/>
            <a:ext cx="4846637" cy="3636962"/>
          </a:xfrm>
          <a:ln/>
        </p:spPr>
      </p:sp>
      <p:sp>
        <p:nvSpPr>
          <p:cNvPr id="216067" name="Rectangle 3"/>
          <p:cNvSpPr>
            <a:spLocks noGrp="1" noChangeArrowheads="1"/>
          </p:cNvSpPr>
          <p:nvPr>
            <p:ph type="body" idx="1"/>
          </p:nvPr>
        </p:nvSpPr>
        <p:spPr>
          <a:xfrm>
            <a:off x="1870295" y="4572000"/>
            <a:ext cx="4727574" cy="3963988"/>
          </a:xfrm>
        </p:spPr>
        <p:txBody>
          <a:bodyPr/>
          <a:lstStyle/>
          <a:p>
            <a:endParaRPr lang="en-US" dirty="0"/>
          </a:p>
        </p:txBody>
      </p:sp>
    </p:spTree>
    <p:extLst>
      <p:ext uri="{BB962C8B-B14F-4D97-AF65-F5344CB8AC3E}">
        <p14:creationId xmlns:p14="http://schemas.microsoft.com/office/powerpoint/2010/main" val="215456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1804988" y="706438"/>
            <a:ext cx="4846637" cy="3636962"/>
          </a:xfrm>
          <a:ln/>
        </p:spPr>
      </p:sp>
      <p:sp>
        <p:nvSpPr>
          <p:cNvPr id="218117" name="Rectangle 5"/>
          <p:cNvSpPr>
            <a:spLocks noGrp="1" noChangeArrowheads="1"/>
          </p:cNvSpPr>
          <p:nvPr>
            <p:ph type="body" idx="1"/>
          </p:nvPr>
        </p:nvSpPr>
        <p:spPr>
          <a:xfrm>
            <a:off x="1901825" y="4572709"/>
            <a:ext cx="4640865" cy="3809623"/>
          </a:xfrm>
        </p:spPr>
        <p:txBody>
          <a:bodyPr/>
          <a:lstStyle/>
          <a:p>
            <a:endParaRPr lang="en-US" dirty="0"/>
          </a:p>
        </p:txBody>
      </p:sp>
    </p:spTree>
    <p:extLst>
      <p:ext uri="{BB962C8B-B14F-4D97-AF65-F5344CB8AC3E}">
        <p14:creationId xmlns:p14="http://schemas.microsoft.com/office/powerpoint/2010/main" val="185757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828800" y="706438"/>
            <a:ext cx="4846638" cy="3636962"/>
          </a:xfrm>
          <a:ln/>
        </p:spPr>
      </p:sp>
      <p:sp>
        <p:nvSpPr>
          <p:cNvPr id="220163" name="Rectangle 3"/>
          <p:cNvSpPr>
            <a:spLocks noGrp="1" noChangeArrowheads="1"/>
          </p:cNvSpPr>
          <p:nvPr>
            <p:ph type="body" idx="1"/>
          </p:nvPr>
        </p:nvSpPr>
        <p:spPr>
          <a:xfrm>
            <a:off x="1901826" y="4572000"/>
            <a:ext cx="4727574" cy="3963988"/>
          </a:xfrm>
        </p:spPr>
        <p:txBody>
          <a:bodyPr/>
          <a:lstStyle/>
          <a:p>
            <a:endParaRPr lang="en-US" dirty="0"/>
          </a:p>
        </p:txBody>
      </p:sp>
      <p:sp>
        <p:nvSpPr>
          <p:cNvPr id="4" name="Text Box 4"/>
          <p:cNvSpPr txBox="1">
            <a:spLocks noChangeArrowheads="1"/>
          </p:cNvSpPr>
          <p:nvPr/>
        </p:nvSpPr>
        <p:spPr bwMode="auto">
          <a:xfrm>
            <a:off x="152400" y="1295400"/>
            <a:ext cx="1439917" cy="1158875"/>
          </a:xfrm>
          <a:prstGeom prst="rect">
            <a:avLst/>
          </a:prstGeom>
          <a:noFill/>
          <a:ln w="9525">
            <a:noFill/>
            <a:miter lim="800000"/>
            <a:headEnd/>
            <a:tailEnd/>
          </a:ln>
          <a:effectLst/>
        </p:spPr>
        <p:txBody>
          <a:bodyPr wrap="square">
            <a:spAutoFit/>
          </a:bodyPr>
          <a:lstStyle/>
          <a:p>
            <a:r>
              <a:rPr lang="en-US" sz="1000" b="1" dirty="0">
                <a:latin typeface="Arial" panose="020B0604020202020204" pitchFamily="34" charset="0"/>
                <a:cs typeface="Arial" panose="020B0604020202020204" pitchFamily="34" charset="0"/>
              </a:rPr>
              <a:t>Answers for the Review Questions:</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fmt</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False</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8410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Rot="1" noChangeAspect="1" noChangeArrowheads="1" noTextEdit="1"/>
          </p:cNvSpPr>
          <p:nvPr>
            <p:ph type="sldImg"/>
          </p:nvPr>
        </p:nvSpPr>
        <p:spPr>
          <a:xfrm>
            <a:off x="1836738" y="706438"/>
            <a:ext cx="4846637" cy="3636962"/>
          </a:xfrm>
          <a:ln/>
        </p:spPr>
      </p:sp>
      <p:sp>
        <p:nvSpPr>
          <p:cNvPr id="468995" name="Rectangle 3"/>
          <p:cNvSpPr>
            <a:spLocks noGrp="1" noChangeArrowheads="1"/>
          </p:cNvSpPr>
          <p:nvPr>
            <p:ph type="body" idx="1"/>
          </p:nvPr>
        </p:nvSpPr>
        <p:spPr>
          <a:xfrm>
            <a:off x="1901826" y="4572709"/>
            <a:ext cx="4703926" cy="3963988"/>
          </a:xfrm>
        </p:spPr>
        <p:txBody>
          <a:bodyPr/>
          <a:lstStyle/>
          <a:p>
            <a:endParaRPr lang="en-US" dirty="0"/>
          </a:p>
        </p:txBody>
      </p:sp>
      <p:sp>
        <p:nvSpPr>
          <p:cNvPr id="4" name="Text Box 4"/>
          <p:cNvSpPr txBox="1">
            <a:spLocks noChangeArrowheads="1"/>
          </p:cNvSpPr>
          <p:nvPr/>
        </p:nvSpPr>
        <p:spPr bwMode="auto">
          <a:xfrm>
            <a:off x="152400" y="1295400"/>
            <a:ext cx="1455683" cy="1158875"/>
          </a:xfrm>
          <a:prstGeom prst="rect">
            <a:avLst/>
          </a:prstGeom>
          <a:noFill/>
          <a:ln w="9525">
            <a:noFill/>
            <a:miter lim="800000"/>
            <a:headEnd/>
            <a:tailEnd/>
          </a:ln>
          <a:effectLst/>
        </p:spPr>
        <p:txBody>
          <a:bodyPr wrap="square">
            <a:spAutoFit/>
          </a:bodyPr>
          <a:lstStyle/>
          <a:p>
            <a:r>
              <a:rPr lang="en-US" sz="1000" b="1" dirty="0">
                <a:latin typeface="Arial" panose="020B0604020202020204" pitchFamily="34" charset="0"/>
                <a:cs typeface="Arial" panose="020B0604020202020204" pitchFamily="34" charset="0"/>
              </a:rPr>
              <a:t>Answers for the Review Questions:</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anose="020B0604020202020204" pitchFamily="34" charset="0"/>
              </a:rPr>
              <a:t>core</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False</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2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xfrm>
            <a:off x="1804988" y="706438"/>
            <a:ext cx="4846637" cy="3636962"/>
          </a:xfrm>
          <a:ln/>
        </p:spPr>
      </p:sp>
      <p:sp>
        <p:nvSpPr>
          <p:cNvPr id="195588" name="Rectangle 4"/>
          <p:cNvSpPr>
            <a:spLocks noGrp="1" noChangeArrowheads="1"/>
          </p:cNvSpPr>
          <p:nvPr>
            <p:ph type="body" idx="1"/>
          </p:nvPr>
        </p:nvSpPr>
        <p:spPr>
          <a:xfrm>
            <a:off x="1901826" y="4572000"/>
            <a:ext cx="4688160" cy="3963988"/>
          </a:xfrm>
          <a:noFill/>
          <a:ln/>
        </p:spPr>
        <p:txBody>
          <a:bodyPr/>
          <a:lstStyle/>
          <a:p>
            <a:endParaRPr lang="en-US" dirty="0"/>
          </a:p>
        </p:txBody>
      </p:sp>
      <p:sp>
        <p:nvSpPr>
          <p:cNvPr id="4" name="Text Box 5"/>
          <p:cNvSpPr txBox="1">
            <a:spLocks noChangeArrowheads="1"/>
          </p:cNvSpPr>
          <p:nvPr/>
        </p:nvSpPr>
        <p:spPr bwMode="auto">
          <a:xfrm>
            <a:off x="152400" y="1295400"/>
            <a:ext cx="1487214" cy="86177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Explain the lesson coverage. Notes pages has included the detailed lesson content.</a:t>
            </a:r>
          </a:p>
        </p:txBody>
      </p:sp>
    </p:spTree>
    <p:extLst>
      <p:ext uri="{BB962C8B-B14F-4D97-AF65-F5344CB8AC3E}">
        <p14:creationId xmlns:p14="http://schemas.microsoft.com/office/powerpoint/2010/main" val="148687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820863" y="706438"/>
            <a:ext cx="4846637" cy="3636962"/>
          </a:xfrm>
          <a:ln/>
        </p:spPr>
      </p:sp>
      <p:sp>
        <p:nvSpPr>
          <p:cNvPr id="194563" name="Rectangle 3"/>
          <p:cNvSpPr>
            <a:spLocks noGrp="1" noChangeArrowheads="1"/>
          </p:cNvSpPr>
          <p:nvPr>
            <p:ph type="body" idx="1"/>
          </p:nvPr>
        </p:nvSpPr>
        <p:spPr>
          <a:xfrm>
            <a:off x="1901826" y="4572000"/>
            <a:ext cx="4727574" cy="3963988"/>
          </a:xfrm>
        </p:spPr>
        <p:txBody>
          <a:bodyPr/>
          <a:lstStyle/>
          <a:p>
            <a:pPr marL="228578" indent="-228578"/>
            <a:r>
              <a:rPr lang="en-US" b="1" u="sng" dirty="0"/>
              <a:t>What is JSTL?</a:t>
            </a:r>
          </a:p>
          <a:p>
            <a:pPr marL="228578" indent="-228578">
              <a:buFontTx/>
              <a:buChar char="•"/>
            </a:pPr>
            <a:r>
              <a:rPr lang="en-US" b="1" dirty="0"/>
              <a:t>JSTL (JSP Standard Tag Libraries) </a:t>
            </a:r>
            <a:r>
              <a:rPr lang="en-US" dirty="0"/>
              <a:t>is a collection of JSP custom tags.</a:t>
            </a:r>
          </a:p>
          <a:p>
            <a:pPr marL="228578" indent="-228578">
              <a:buFontTx/>
              <a:buChar char="•"/>
            </a:pPr>
            <a:r>
              <a:rPr lang="en-US" dirty="0"/>
              <a:t>The goal of JSTL, as described in the specification, is to help simplify JavaServer Pages page authors’ lives. </a:t>
            </a:r>
          </a:p>
          <a:p>
            <a:pPr marL="228578" indent="-228578">
              <a:buFontTx/>
              <a:buChar char="•"/>
            </a:pPr>
            <a:r>
              <a:rPr lang="en-US" dirty="0"/>
              <a:t>To achieve this goal, JSTL has provided custom tags for many common JSP page authoring tasks that require scripting statements to manipulate server side dynamic data. </a:t>
            </a:r>
          </a:p>
          <a:p>
            <a:pPr marL="228578" indent="-228578">
              <a:buFontTx/>
              <a:buChar char="•"/>
            </a:pPr>
            <a:r>
              <a:rPr lang="en-US" dirty="0"/>
              <a:t>JSTL has tags such as iterators and conditionals for handling flow control, tags for manipulating XML documents, internationalization tags, tags for accessing databases using SQL, and commonly used functions. </a:t>
            </a:r>
          </a:p>
          <a:p>
            <a:pPr marL="228578" indent="-228578">
              <a:buFontTx/>
              <a:buChar char="•"/>
            </a:pPr>
            <a:r>
              <a:rPr lang="en-US" dirty="0"/>
              <a:t>JSTL offers tags through following libraries: </a:t>
            </a:r>
          </a:p>
          <a:p>
            <a:pPr marL="647637" lvl="1" indent="-190482">
              <a:buFont typeface="Wingdings" pitchFamily="2" charset="2"/>
              <a:buChar char="Ø"/>
            </a:pPr>
            <a:r>
              <a:rPr lang="en-US" b="1" dirty="0"/>
              <a:t>core: </a:t>
            </a:r>
            <a:r>
              <a:rPr lang="en-US" dirty="0"/>
              <a:t>Basic scripting functions </a:t>
            </a:r>
          </a:p>
          <a:p>
            <a:pPr marL="647637" lvl="1" indent="-190482">
              <a:buFont typeface="Wingdings" pitchFamily="2" charset="2"/>
              <a:buChar char="Ø"/>
            </a:pPr>
            <a:r>
              <a:rPr lang="en-US" b="1" dirty="0"/>
              <a:t>xml: </a:t>
            </a:r>
            <a:r>
              <a:rPr lang="en-US" dirty="0"/>
              <a:t>XML processing </a:t>
            </a:r>
          </a:p>
          <a:p>
            <a:pPr marL="647637" lvl="1" indent="-190482">
              <a:buFont typeface="Wingdings" pitchFamily="2" charset="2"/>
              <a:buChar char="Ø"/>
            </a:pPr>
            <a:r>
              <a:rPr lang="en-US" b="1" dirty="0"/>
              <a:t>fmt: </a:t>
            </a:r>
            <a:r>
              <a:rPr lang="en-US" dirty="0"/>
              <a:t>Internationalization of formatting </a:t>
            </a:r>
          </a:p>
          <a:p>
            <a:pPr marL="647637" lvl="1" indent="-190482">
              <a:buFont typeface="Wingdings" pitchFamily="2" charset="2"/>
              <a:buChar char="Ø"/>
            </a:pPr>
            <a:r>
              <a:rPr lang="en-US" b="1" dirty="0"/>
              <a:t>sql: </a:t>
            </a:r>
            <a:r>
              <a:rPr lang="en-US" dirty="0"/>
              <a:t>Data base accessing </a:t>
            </a:r>
          </a:p>
          <a:p>
            <a:pPr marL="647637" lvl="1" indent="-190482">
              <a:buFont typeface="Wingdings" pitchFamily="2" charset="2"/>
              <a:buChar char="Ø"/>
            </a:pPr>
            <a:r>
              <a:rPr lang="en-US" b="1" dirty="0"/>
              <a:t>fn: </a:t>
            </a:r>
            <a:r>
              <a:rPr lang="en-US" dirty="0"/>
              <a:t>JSTL functions</a:t>
            </a:r>
          </a:p>
        </p:txBody>
      </p:sp>
      <p:sp>
        <p:nvSpPr>
          <p:cNvPr id="4" name="Text Box 5"/>
          <p:cNvSpPr txBox="1">
            <a:spLocks noChangeArrowheads="1"/>
          </p:cNvSpPr>
          <p:nvPr/>
        </p:nvSpPr>
        <p:spPr bwMode="auto">
          <a:xfrm>
            <a:off x="152400" y="1295400"/>
            <a:ext cx="1471448" cy="1169551"/>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Don’t go in details of each of these libraries. Just give the abstract view as we are covering all these libraries in details later in this session.</a:t>
            </a:r>
          </a:p>
        </p:txBody>
      </p:sp>
    </p:spTree>
    <p:extLst>
      <p:ext uri="{BB962C8B-B14F-4D97-AF65-F5344CB8AC3E}">
        <p14:creationId xmlns:p14="http://schemas.microsoft.com/office/powerpoint/2010/main" val="1533520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9775"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468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xfrm>
            <a:off x="1836738" y="706438"/>
            <a:ext cx="4846637" cy="3636962"/>
          </a:xfrm>
          <a:ln/>
        </p:spPr>
      </p:sp>
      <p:sp>
        <p:nvSpPr>
          <p:cNvPr id="397315" name="Rectangle 3"/>
          <p:cNvSpPr>
            <a:spLocks noGrp="1" noChangeArrowheads="1"/>
          </p:cNvSpPr>
          <p:nvPr>
            <p:ph type="body" idx="1"/>
          </p:nvPr>
        </p:nvSpPr>
        <p:spPr>
          <a:xfrm>
            <a:off x="1901826" y="4572000"/>
            <a:ext cx="4727574" cy="3963988"/>
          </a:xfrm>
        </p:spPr>
        <p:txBody>
          <a:bodyPr/>
          <a:lstStyle/>
          <a:p>
            <a:pPr marL="228578" indent="-228578"/>
            <a:r>
              <a:rPr lang="en-US" b="1" u="sng" dirty="0"/>
              <a:t>Using Expression Language</a:t>
            </a:r>
            <a:r>
              <a:rPr lang="en-US" b="1" dirty="0"/>
              <a:t>:</a:t>
            </a:r>
          </a:p>
          <a:p>
            <a:pPr marL="228578" indent="-228578">
              <a:buFontTx/>
              <a:buChar char="•"/>
            </a:pPr>
            <a:r>
              <a:rPr lang="en-US" dirty="0"/>
              <a:t>Expression Language is introduced with JSP 2.0, and many more capabilities are added with JSP 2.1.</a:t>
            </a:r>
          </a:p>
          <a:p>
            <a:pPr marL="228578" indent="-228578">
              <a:buFontTx/>
              <a:buChar char="•"/>
            </a:pPr>
            <a:r>
              <a:rPr lang="en-US" dirty="0"/>
              <a:t>Expression Language is used with JSTL to simplify the presentation layer. </a:t>
            </a:r>
          </a:p>
          <a:p>
            <a:pPr marL="228578" indent="-228578">
              <a:buFontTx/>
              <a:buChar char="•"/>
            </a:pPr>
            <a:r>
              <a:rPr lang="en-US" dirty="0"/>
              <a:t>Expression Language replaces the action tags &lt;jsp:useBean&gt; &lt;jsp:getProperty&gt; used to access Java beans properties with short and readable expressions.</a:t>
            </a:r>
          </a:p>
          <a:p>
            <a:pPr marL="228578" indent="-228578">
              <a:buFontTx/>
              <a:buChar char="•"/>
            </a:pPr>
            <a:r>
              <a:rPr lang="en-US" dirty="0"/>
              <a:t>Express Language uses the form  </a:t>
            </a:r>
            <a:r>
              <a:rPr lang="en-US" b="1" dirty="0"/>
              <a:t>${expr} </a:t>
            </a:r>
            <a:r>
              <a:rPr lang="en-US" dirty="0"/>
              <a:t>to access and specify an expression.</a:t>
            </a:r>
          </a:p>
          <a:p>
            <a:pPr marL="228578" indent="-228578"/>
            <a:endParaRPr lang="en-US" dirty="0"/>
          </a:p>
          <a:p>
            <a:pPr marL="228578" indent="-228578"/>
            <a:r>
              <a:rPr lang="en-US" b="1" dirty="0"/>
              <a:t>Example: </a:t>
            </a:r>
          </a:p>
          <a:p>
            <a:pPr marL="228578" indent="-228578">
              <a:buFontTx/>
              <a:buChar char="•"/>
            </a:pPr>
            <a:r>
              <a:rPr lang="en-US" dirty="0"/>
              <a:t>${rs.rowCount}, ${x+y}</a:t>
            </a:r>
          </a:p>
          <a:p>
            <a:pPr marL="228578" indent="-228578"/>
            <a:r>
              <a:rPr lang="en-US" dirty="0"/>
              <a:t> </a:t>
            </a:r>
          </a:p>
        </p:txBody>
      </p:sp>
      <p:sp>
        <p:nvSpPr>
          <p:cNvPr id="4" name="Text Box 4"/>
          <p:cNvSpPr txBox="1">
            <a:spLocks noChangeArrowheads="1"/>
          </p:cNvSpPr>
          <p:nvPr/>
        </p:nvSpPr>
        <p:spPr bwMode="auto">
          <a:xfrm>
            <a:off x="152400" y="1295400"/>
            <a:ext cx="1424152" cy="1015663"/>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We are covering EL topic before JSTL libraries because EL is used in JSTL libraries demonstration.</a:t>
            </a:r>
          </a:p>
        </p:txBody>
      </p:sp>
    </p:spTree>
    <p:extLst>
      <p:ext uri="{BB962C8B-B14F-4D97-AF65-F5344CB8AC3E}">
        <p14:creationId xmlns:p14="http://schemas.microsoft.com/office/powerpoint/2010/main" val="425355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820863" y="706438"/>
            <a:ext cx="4846637" cy="3636962"/>
          </a:xfrm>
          <a:ln/>
        </p:spPr>
      </p:sp>
      <p:sp>
        <p:nvSpPr>
          <p:cNvPr id="228355" name="Rectangle 3"/>
          <p:cNvSpPr>
            <a:spLocks noGrp="1" noChangeArrowheads="1"/>
          </p:cNvSpPr>
          <p:nvPr>
            <p:ph type="body" idx="1"/>
          </p:nvPr>
        </p:nvSpPr>
        <p:spPr>
          <a:xfrm>
            <a:off x="1901826" y="4572000"/>
            <a:ext cx="4727574" cy="3963988"/>
          </a:xfrm>
        </p:spPr>
        <p:txBody>
          <a:bodyPr/>
          <a:lstStyle/>
          <a:p>
            <a:pPr marL="228578" indent="-228578"/>
            <a:r>
              <a:rPr lang="en-US" b="1" u="sng" dirty="0"/>
              <a:t>Using JSTL</a:t>
            </a:r>
            <a:r>
              <a:rPr lang="en-US" b="1" dirty="0"/>
              <a:t>:</a:t>
            </a:r>
          </a:p>
          <a:p>
            <a:pPr marL="228578" indent="-228578">
              <a:buFontTx/>
              <a:buChar char="•"/>
            </a:pPr>
            <a:r>
              <a:rPr lang="en-US" dirty="0"/>
              <a:t>The </a:t>
            </a:r>
            <a:r>
              <a:rPr lang="en-US" b="1" dirty="0"/>
              <a:t>JavaServer Pages Standard Tag Library (JSTL) </a:t>
            </a:r>
            <a:r>
              <a:rPr lang="en-US" dirty="0"/>
              <a:t>encapsulates core functionality common to many JSP applications. Instead of mixing tags from numerous vendors in JSP applications, JSTL allows to employ a single, standard set of tags. This standardization allows to deploy applications on any JSP container supporting JSTL and makes it more likely that the implementation of the tags is optimized. </a:t>
            </a:r>
          </a:p>
          <a:p>
            <a:pPr marL="228578" indent="-228578">
              <a:buFontTx/>
              <a:buChar char="•"/>
            </a:pPr>
            <a:r>
              <a:rPr lang="en-US" dirty="0"/>
              <a:t>JSTL has tags such as iterators and conditionals for handling flow control, tags for manipulating XML documents, internationalization tags, tags for accessing databases using SQL, and commonly used functions. </a:t>
            </a:r>
          </a:p>
        </p:txBody>
      </p:sp>
    </p:spTree>
    <p:extLst>
      <p:ext uri="{BB962C8B-B14F-4D97-AF65-F5344CB8AC3E}">
        <p14:creationId xmlns:p14="http://schemas.microsoft.com/office/powerpoint/2010/main" val="161987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xfrm>
            <a:off x="1812925" y="706438"/>
            <a:ext cx="4846638" cy="3636962"/>
          </a:xfrm>
          <a:ln/>
        </p:spPr>
      </p:sp>
      <p:sp>
        <p:nvSpPr>
          <p:cNvPr id="416771" name="Rectangle 3"/>
          <p:cNvSpPr>
            <a:spLocks noGrp="1" noChangeArrowheads="1"/>
          </p:cNvSpPr>
          <p:nvPr>
            <p:ph type="body" idx="1"/>
          </p:nvPr>
        </p:nvSpPr>
        <p:spPr>
          <a:xfrm>
            <a:off x="1901826" y="4572000"/>
            <a:ext cx="4727574" cy="3963988"/>
          </a:xfrm>
        </p:spPr>
        <p:txBody>
          <a:bodyPr/>
          <a:lstStyle/>
          <a:p>
            <a:pPr marL="228578" indent="-228578"/>
            <a:r>
              <a:rPr lang="en-US" b="1" u="sng" dirty="0"/>
              <a:t>Working with Core Tags</a:t>
            </a:r>
            <a:r>
              <a:rPr lang="en-US" b="1" dirty="0"/>
              <a:t>:</a:t>
            </a:r>
          </a:p>
          <a:p>
            <a:pPr marL="228578" indent="-228578">
              <a:buFontTx/>
              <a:buChar char="•"/>
            </a:pPr>
            <a:r>
              <a:rPr lang="en-US" dirty="0"/>
              <a:t>Core tags provide tags related to variables and flow control as well as a generic way to access URL-based resources whose content can then be included or processed within the JSP page.</a:t>
            </a:r>
          </a:p>
          <a:p>
            <a:pPr marL="647637" lvl="1" indent="-190482">
              <a:buFont typeface="Wingdings" pitchFamily="2" charset="2"/>
              <a:buChar char="Ø"/>
            </a:pPr>
            <a:r>
              <a:rPr lang="en-US" b="1" dirty="0">
                <a:cs typeface="Times New Roman" pitchFamily="18" charset="0"/>
              </a:rPr>
              <a:t>&lt;c:set&gt;: </a:t>
            </a:r>
            <a:r>
              <a:rPr lang="en-US" dirty="0">
                <a:cs typeface="Times New Roman" pitchFamily="18" charset="0"/>
              </a:rPr>
              <a:t>It specifies basic variable setting actions</a:t>
            </a:r>
          </a:p>
          <a:p>
            <a:pPr marL="647637" lvl="1" indent="-190482">
              <a:buFont typeface="Wingdings" pitchFamily="2" charset="2"/>
              <a:buChar char="Ø"/>
            </a:pPr>
            <a:r>
              <a:rPr lang="en-US" b="1" dirty="0">
                <a:cs typeface="Times New Roman" pitchFamily="18" charset="0"/>
              </a:rPr>
              <a:t>&lt;c:out&gt;:</a:t>
            </a:r>
            <a:r>
              <a:rPr lang="en-US" dirty="0">
                <a:cs typeface="Times New Roman" pitchFamily="18" charset="0"/>
              </a:rPr>
              <a:t> It specifies basic output actions</a:t>
            </a:r>
          </a:p>
          <a:p>
            <a:pPr marL="647637" lvl="1" indent="-190482">
              <a:buFont typeface="Wingdings" pitchFamily="2" charset="2"/>
              <a:buChar char="Ø"/>
            </a:pPr>
            <a:r>
              <a:rPr lang="en-US" b="1" dirty="0">
                <a:cs typeface="Times New Roman" pitchFamily="18" charset="0"/>
              </a:rPr>
              <a:t>&lt;c:if test= ? : </a:t>
            </a:r>
            <a:r>
              <a:rPr lang="en-US" dirty="0">
                <a:cs typeface="Times New Roman" pitchFamily="18" charset="0"/>
              </a:rPr>
              <a:t>Conditional action </a:t>
            </a:r>
          </a:p>
          <a:p>
            <a:pPr marL="647637" lvl="1" indent="-190482">
              <a:buFont typeface="Wingdings" pitchFamily="2" charset="2"/>
              <a:buChar char="Ø"/>
            </a:pPr>
            <a:r>
              <a:rPr lang="en-US" b="1" dirty="0">
                <a:cs typeface="Times New Roman" pitchFamily="18" charset="0"/>
              </a:rPr>
              <a:t>&lt;c:choose&gt;, &lt;c:when&gt; , &lt;c:otherwise&gt;: </a:t>
            </a:r>
            <a:r>
              <a:rPr lang="en-US" dirty="0">
                <a:cs typeface="Times New Roman" pitchFamily="18" charset="0"/>
              </a:rPr>
              <a:t>Conditional action</a:t>
            </a:r>
          </a:p>
          <a:p>
            <a:pPr marL="647637" lvl="1" indent="-190482">
              <a:buFont typeface="Wingdings" pitchFamily="2" charset="2"/>
              <a:buChar char="Ø"/>
            </a:pPr>
            <a:r>
              <a:rPr lang="en-US" b="1" dirty="0">
                <a:cs typeface="Times New Roman" pitchFamily="18" charset="0"/>
              </a:rPr>
              <a:t>&lt;c:forEach&gt; : </a:t>
            </a:r>
            <a:r>
              <a:rPr lang="en-US" dirty="0">
                <a:cs typeface="Times New Roman" pitchFamily="18" charset="0"/>
              </a:rPr>
              <a:t>Iteration actions</a:t>
            </a:r>
          </a:p>
          <a:p>
            <a:pPr marL="647637" lvl="1" indent="-190482">
              <a:buFont typeface="Wingdings" pitchFamily="2" charset="2"/>
              <a:buChar char="Ø"/>
            </a:pPr>
            <a:r>
              <a:rPr lang="en-US" b="1" dirty="0">
                <a:cs typeface="Times New Roman" pitchFamily="18" charset="0"/>
              </a:rPr>
              <a:t>&lt;c:forTokens&gt; : </a:t>
            </a:r>
            <a:r>
              <a:rPr lang="en-US" dirty="0">
                <a:cs typeface="Times New Roman" pitchFamily="18" charset="0"/>
              </a:rPr>
              <a:t>Iteration actions</a:t>
            </a:r>
          </a:p>
          <a:p>
            <a:pPr marL="647637" lvl="1" indent="-190482">
              <a:buFont typeface="Wingdings" pitchFamily="2" charset="2"/>
              <a:buChar char="Ø"/>
            </a:pPr>
            <a:r>
              <a:rPr lang="en-US" b="1" dirty="0">
                <a:cs typeface="Times New Roman" pitchFamily="18" charset="0"/>
              </a:rPr>
              <a:t>&lt;c:import&gt; :</a:t>
            </a:r>
            <a:r>
              <a:rPr lang="en-US" dirty="0">
                <a:cs typeface="Times New Roman" pitchFamily="18" charset="0"/>
              </a:rPr>
              <a:t> It retrieves content from a local jsp page or another server.</a:t>
            </a:r>
          </a:p>
          <a:p>
            <a:pPr marL="647637" lvl="1" indent="-190482">
              <a:buFont typeface="Wingdings" pitchFamily="2" charset="2"/>
              <a:buChar char="Ø"/>
            </a:pPr>
            <a:r>
              <a:rPr lang="en-US" b="1" dirty="0">
                <a:cs typeface="Times New Roman" pitchFamily="18" charset="0"/>
              </a:rPr>
              <a:t>&lt;c:url&gt; : </a:t>
            </a:r>
            <a:r>
              <a:rPr lang="en-US" dirty="0">
                <a:cs typeface="Times New Roman" pitchFamily="18" charset="0"/>
              </a:rPr>
              <a:t>It specifies the URL of the content to retrieve.</a:t>
            </a:r>
          </a:p>
          <a:p>
            <a:pPr marL="647637" lvl="1" indent="-190482">
              <a:buFont typeface="Wingdings" pitchFamily="2" charset="2"/>
              <a:buChar char="Ø"/>
            </a:pPr>
            <a:r>
              <a:rPr lang="en-US" b="1" dirty="0">
                <a:cs typeface="Times New Roman" pitchFamily="18" charset="0"/>
              </a:rPr>
              <a:t>&lt;c:redirect&gt; :</a:t>
            </a:r>
            <a:r>
              <a:rPr lang="en-US" dirty="0">
                <a:cs typeface="Times New Roman" pitchFamily="18" charset="0"/>
              </a:rPr>
              <a:t> It sends a HTTP redirect to the client.</a:t>
            </a:r>
          </a:p>
          <a:p>
            <a:pPr marL="647637" lvl="1" indent="-190482">
              <a:buFont typeface="Wingdings" pitchFamily="2" charset="2"/>
              <a:buChar char="Ø"/>
            </a:pPr>
            <a:r>
              <a:rPr lang="en-US" b="1" dirty="0">
                <a:cs typeface="Times New Roman" pitchFamily="18" charset="0"/>
              </a:rPr>
              <a:t>&lt;c:param&gt; :</a:t>
            </a:r>
            <a:r>
              <a:rPr lang="en-US" dirty="0">
                <a:cs typeface="Times New Roman" pitchFamily="18" charset="0"/>
              </a:rPr>
              <a:t> It adds request parameters to an URL.</a:t>
            </a:r>
          </a:p>
          <a:p>
            <a:pPr marL="647637" lvl="1" indent="-190482">
              <a:buFont typeface="Wingdings" pitchFamily="2" charset="2"/>
              <a:buChar char="Ø"/>
            </a:pPr>
            <a:r>
              <a:rPr lang="en-US" b="1" dirty="0">
                <a:cs typeface="Times New Roman" pitchFamily="18" charset="0"/>
              </a:rPr>
              <a:t>&lt;c:catch&gt; :</a:t>
            </a:r>
            <a:r>
              <a:rPr lang="en-US" dirty="0">
                <a:cs typeface="Times New Roman" pitchFamily="18" charset="0"/>
              </a:rPr>
              <a:t> It catches a java.lang.Throwable thrown by any of its nested actions.</a:t>
            </a:r>
            <a:endParaRPr lang="en-US" dirty="0"/>
          </a:p>
          <a:p>
            <a:pPr marL="228578" indent="-228578">
              <a:buFontTx/>
              <a:buChar char="•"/>
            </a:pPr>
            <a:r>
              <a:rPr lang="en-US" dirty="0"/>
              <a:t>Next few slides illustrate these tags.</a:t>
            </a:r>
          </a:p>
        </p:txBody>
      </p:sp>
      <p:sp>
        <p:nvSpPr>
          <p:cNvPr id="4" name="Text Box 4"/>
          <p:cNvSpPr txBox="1">
            <a:spLocks noChangeArrowheads="1"/>
          </p:cNvSpPr>
          <p:nvPr/>
        </p:nvSpPr>
        <p:spPr bwMode="auto">
          <a:xfrm>
            <a:off x="152400" y="1295400"/>
            <a:ext cx="1487214" cy="1015663"/>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Core tags are grouped based on their functions as shown in the table.</a:t>
            </a:r>
          </a:p>
          <a:p>
            <a:r>
              <a:rPr lang="en-US" sz="1000" dirty="0">
                <a:latin typeface="Arial" panose="020B0604020202020204" pitchFamily="34" charset="0"/>
                <a:cs typeface="Arial" panose="020B0604020202020204" pitchFamily="34" charset="0"/>
              </a:rPr>
              <a:t>Explain use of each tag.</a:t>
            </a:r>
          </a:p>
        </p:txBody>
      </p:sp>
    </p:spTree>
    <p:extLst>
      <p:ext uri="{BB962C8B-B14F-4D97-AF65-F5344CB8AC3E}">
        <p14:creationId xmlns:p14="http://schemas.microsoft.com/office/powerpoint/2010/main" val="262563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Rot="1" noChangeAspect="1" noChangeArrowheads="1" noTextEdit="1"/>
          </p:cNvSpPr>
          <p:nvPr>
            <p:ph type="sldImg"/>
          </p:nvPr>
        </p:nvSpPr>
        <p:spPr>
          <a:xfrm>
            <a:off x="1820863" y="706438"/>
            <a:ext cx="4846637" cy="3636962"/>
          </a:xfrm>
          <a:ln/>
        </p:spPr>
      </p:sp>
      <p:sp>
        <p:nvSpPr>
          <p:cNvPr id="419843" name="Rectangle 3"/>
          <p:cNvSpPr>
            <a:spLocks noGrp="1" noChangeArrowheads="1"/>
          </p:cNvSpPr>
          <p:nvPr>
            <p:ph type="body" idx="1"/>
          </p:nvPr>
        </p:nvSpPr>
        <p:spPr>
          <a:xfrm>
            <a:off x="1901826" y="4572000"/>
            <a:ext cx="4727574" cy="3963988"/>
          </a:xfrm>
        </p:spPr>
        <p:txBody>
          <a:bodyPr/>
          <a:lstStyle/>
          <a:p>
            <a:pPr marL="228578" indent="-228578"/>
            <a:r>
              <a:rPr lang="en-US" b="1" u="sng" dirty="0"/>
              <a:t>Working with Core Tags</a:t>
            </a:r>
            <a:r>
              <a:rPr lang="en-US" b="1" dirty="0"/>
              <a:t>:</a:t>
            </a:r>
          </a:p>
          <a:p>
            <a:pPr marL="228578" indent="-228578"/>
            <a:r>
              <a:rPr lang="en-US" b="1" dirty="0"/>
              <a:t>Variable Support Tags:</a:t>
            </a:r>
          </a:p>
          <a:p>
            <a:pPr marL="228578" indent="-228578">
              <a:buFontTx/>
              <a:buChar char="•"/>
            </a:pPr>
            <a:r>
              <a:rPr lang="en-US" dirty="0"/>
              <a:t>The set tag sets the value of an EL variable or the property of an EL variable in any of the JSP scopes (page, request, session, or application). If the variable does not already exist, it is created. </a:t>
            </a:r>
          </a:p>
          <a:p>
            <a:pPr marL="228578" indent="-228578">
              <a:buFontTx/>
              <a:buChar char="•"/>
            </a:pPr>
            <a:r>
              <a:rPr lang="en-US" dirty="0"/>
              <a:t>The JSP EL variable or property can be set from the attribute value as shown below: </a:t>
            </a:r>
          </a:p>
          <a:p>
            <a:pPr marL="228578" indent="-228578"/>
            <a:r>
              <a:rPr lang="en-US" dirty="0"/>
              <a:t>  </a:t>
            </a:r>
          </a:p>
          <a:p>
            <a:pPr marL="228578" indent="-228578"/>
            <a:endParaRPr lang="en-US" dirty="0"/>
          </a:p>
          <a:p>
            <a:pPr marL="228578" indent="-228578"/>
            <a:endParaRPr lang="en-US" dirty="0"/>
          </a:p>
          <a:p>
            <a:pPr marL="228578" indent="-228578">
              <a:buFontTx/>
              <a:buChar char="•"/>
            </a:pPr>
            <a:r>
              <a:rPr lang="en-US" dirty="0"/>
              <a:t>Alternatively it can be set from the body of the tag, as shown below: </a:t>
            </a:r>
          </a:p>
          <a:p>
            <a:pPr marL="228578" indent="-228578"/>
            <a:endParaRPr lang="en-US" dirty="0"/>
          </a:p>
          <a:p>
            <a:pPr marL="228578" indent="-228578"/>
            <a:endParaRPr lang="en-US" dirty="0"/>
          </a:p>
          <a:p>
            <a:pPr marL="228578" indent="-228578"/>
            <a:endParaRPr lang="en-US" dirty="0"/>
          </a:p>
          <a:p>
            <a:pPr marL="228578" indent="-228578"/>
            <a:endParaRPr lang="en-US" dirty="0"/>
          </a:p>
          <a:p>
            <a:pPr marL="228578" indent="-228578">
              <a:buFontTx/>
              <a:buChar char="•"/>
            </a:pPr>
            <a:r>
              <a:rPr lang="en-US" dirty="0"/>
              <a:t>To remove an EL variable, use the remove tag. Above variable is removed as follows: </a:t>
            </a:r>
          </a:p>
          <a:p>
            <a:pPr marL="228578" indent="-228578"/>
            <a:endParaRPr lang="en-US" dirty="0"/>
          </a:p>
          <a:p>
            <a:pPr marL="228578" indent="-228578"/>
            <a:endParaRPr lang="en-US" dirty="0"/>
          </a:p>
        </p:txBody>
      </p:sp>
      <p:sp>
        <p:nvSpPr>
          <p:cNvPr id="419845" name="AutoShape 5"/>
          <p:cNvSpPr>
            <a:spLocks noChangeArrowheads="1"/>
          </p:cNvSpPr>
          <p:nvPr/>
        </p:nvSpPr>
        <p:spPr bwMode="auto">
          <a:xfrm>
            <a:off x="1994100" y="5797599"/>
            <a:ext cx="4010025" cy="228600"/>
          </a:xfrm>
          <a:prstGeom prst="roundRect">
            <a:avLst>
              <a:gd name="adj" fmla="val 16667"/>
            </a:avLst>
          </a:prstGeom>
          <a:solidFill>
            <a:schemeClr val="bg1"/>
          </a:solidFill>
          <a:ln w="19050">
            <a:solidFill>
              <a:schemeClr val="tx1"/>
            </a:solidFill>
            <a:round/>
            <a:headEnd/>
            <a:tailEnd/>
          </a:ln>
          <a:effectLst/>
        </p:spPr>
        <p:txBody>
          <a:bodyPr wrap="none" lIns="91431" tIns="45716" rIns="91431" bIns="45716" anchor="ctr"/>
          <a:lstStyle/>
          <a:p>
            <a:pPr marL="228578" lvl="1"/>
            <a:r>
              <a:rPr lang="en-US" sz="1000" dirty="0">
                <a:latin typeface="Arial" panose="020B0604020202020204" pitchFamily="34" charset="0"/>
                <a:cs typeface="Arial" panose="020B0604020202020204" pitchFamily="34" charset="0"/>
              </a:rPr>
              <a:t>&lt;c:set var=“x" scope="session" value=“10"/&gt;</a:t>
            </a:r>
          </a:p>
        </p:txBody>
      </p:sp>
      <p:sp>
        <p:nvSpPr>
          <p:cNvPr id="419846" name="AutoShape 6"/>
          <p:cNvSpPr>
            <a:spLocks noChangeArrowheads="1"/>
          </p:cNvSpPr>
          <p:nvPr/>
        </p:nvSpPr>
        <p:spPr bwMode="auto">
          <a:xfrm>
            <a:off x="1997075" y="6390628"/>
            <a:ext cx="4010025" cy="457200"/>
          </a:xfrm>
          <a:prstGeom prst="roundRect">
            <a:avLst>
              <a:gd name="adj" fmla="val 16667"/>
            </a:avLst>
          </a:prstGeom>
          <a:solidFill>
            <a:schemeClr val="bg1"/>
          </a:solidFill>
          <a:ln w="19050">
            <a:solidFill>
              <a:schemeClr val="tx1"/>
            </a:solidFill>
            <a:round/>
            <a:headEnd/>
            <a:tailEnd/>
          </a:ln>
          <a:effectLst/>
        </p:spPr>
        <p:txBody>
          <a:bodyPr wrap="none" lIns="91431" tIns="45716" rIns="91431" bIns="45716" anchor="ctr"/>
          <a:lstStyle/>
          <a:p>
            <a:pPr marL="228578" lvl="1"/>
            <a:r>
              <a:rPr lang="da-DK" sz="1000" dirty="0">
                <a:latin typeface="Arial" panose="020B0604020202020204" pitchFamily="34" charset="0"/>
                <a:cs typeface="Arial" panose="020B0604020202020204" pitchFamily="34" charset="0"/>
              </a:rPr>
              <a:t>&lt;c:set var=“x"&gt; </a:t>
            </a:r>
          </a:p>
          <a:p>
            <a:pPr marL="228578" lvl="1"/>
            <a:r>
              <a:rPr lang="da-DK" sz="1000" dirty="0">
                <a:latin typeface="Arial" panose="020B0604020202020204" pitchFamily="34" charset="0"/>
                <a:cs typeface="Arial" panose="020B0604020202020204" pitchFamily="34" charset="0"/>
              </a:rPr>
              <a:t>  10</a:t>
            </a:r>
          </a:p>
          <a:p>
            <a:pPr marL="228578" lvl="1"/>
            <a:r>
              <a:rPr lang="da-DK" sz="1000" dirty="0">
                <a:latin typeface="Arial" panose="020B0604020202020204" pitchFamily="34" charset="0"/>
                <a:cs typeface="Arial" panose="020B0604020202020204" pitchFamily="34" charset="0"/>
              </a:rPr>
              <a:t>&lt;/c:set&gt; </a:t>
            </a:r>
            <a:endParaRPr lang="en-US" sz="1000" dirty="0">
              <a:latin typeface="Arial" panose="020B0604020202020204" pitchFamily="34" charset="0"/>
              <a:cs typeface="Arial" panose="020B0604020202020204" pitchFamily="34" charset="0"/>
            </a:endParaRPr>
          </a:p>
        </p:txBody>
      </p:sp>
      <p:sp>
        <p:nvSpPr>
          <p:cNvPr id="419847" name="AutoShape 7"/>
          <p:cNvSpPr>
            <a:spLocks noChangeArrowheads="1"/>
          </p:cNvSpPr>
          <p:nvPr/>
        </p:nvSpPr>
        <p:spPr bwMode="auto">
          <a:xfrm>
            <a:off x="1997075" y="7333894"/>
            <a:ext cx="4010025" cy="228600"/>
          </a:xfrm>
          <a:prstGeom prst="roundRect">
            <a:avLst>
              <a:gd name="adj" fmla="val 16667"/>
            </a:avLst>
          </a:prstGeom>
          <a:solidFill>
            <a:schemeClr val="bg1"/>
          </a:solidFill>
          <a:ln w="19050">
            <a:solidFill>
              <a:schemeClr val="tx1"/>
            </a:solidFill>
            <a:round/>
            <a:headEnd/>
            <a:tailEnd/>
          </a:ln>
          <a:effectLst/>
        </p:spPr>
        <p:txBody>
          <a:bodyPr wrap="none" lIns="91431" tIns="45716" rIns="91431" bIns="45716" anchor="ctr"/>
          <a:lstStyle/>
          <a:p>
            <a:pPr marL="228578" lvl="1"/>
            <a:r>
              <a:rPr lang="en-US" sz="1000" dirty="0">
                <a:latin typeface="Arial" panose="020B0604020202020204" pitchFamily="34" charset="0"/>
                <a:cs typeface="Arial" panose="020B0604020202020204" pitchFamily="34" charset="0"/>
              </a:rPr>
              <a:t>&lt;c:remove var=“x" scope="session"/&gt; </a:t>
            </a:r>
          </a:p>
        </p:txBody>
      </p:sp>
      <p:sp>
        <p:nvSpPr>
          <p:cNvPr id="7" name="Text Box 4"/>
          <p:cNvSpPr txBox="1">
            <a:spLocks noChangeArrowheads="1"/>
          </p:cNvSpPr>
          <p:nvPr/>
        </p:nvSpPr>
        <p:spPr bwMode="auto">
          <a:xfrm>
            <a:off x="152400" y="1295400"/>
            <a:ext cx="1455683" cy="1006475"/>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&lt;c:set&gt; tag create variable an initialize it to some value.</a:t>
            </a:r>
          </a:p>
          <a:p>
            <a:r>
              <a:rPr lang="en-US" sz="1000" dirty="0">
                <a:latin typeface="Arial" panose="020B0604020202020204" pitchFamily="34" charset="0"/>
                <a:cs typeface="Arial" panose="020B0604020202020204" pitchFamily="34" charset="0"/>
              </a:rPr>
              <a:t>AND</a:t>
            </a:r>
          </a:p>
          <a:p>
            <a:r>
              <a:rPr lang="en-US" sz="1000" dirty="0">
                <a:latin typeface="Arial" panose="020B0604020202020204" pitchFamily="34" charset="0"/>
                <a:cs typeface="Arial" panose="020B0604020202020204" pitchFamily="34" charset="0"/>
              </a:rPr>
              <a:t>&lt;c:remove&gt; removes variable. </a:t>
            </a:r>
          </a:p>
        </p:txBody>
      </p:sp>
    </p:spTree>
    <p:extLst>
      <p:ext uri="{BB962C8B-B14F-4D97-AF65-F5344CB8AC3E}">
        <p14:creationId xmlns:p14="http://schemas.microsoft.com/office/powerpoint/2010/main" val="146333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xfrm>
            <a:off x="1797050" y="706438"/>
            <a:ext cx="4846638" cy="3636962"/>
          </a:xfrm>
          <a:ln/>
        </p:spPr>
      </p:sp>
      <p:sp>
        <p:nvSpPr>
          <p:cNvPr id="421891" name="Rectangle 3"/>
          <p:cNvSpPr>
            <a:spLocks noGrp="1" noChangeArrowheads="1"/>
          </p:cNvSpPr>
          <p:nvPr>
            <p:ph type="body" idx="1"/>
          </p:nvPr>
        </p:nvSpPr>
        <p:spPr>
          <a:xfrm>
            <a:off x="1901826" y="4572000"/>
            <a:ext cx="4727574" cy="3963988"/>
          </a:xfrm>
        </p:spPr>
        <p:txBody>
          <a:bodyPr/>
          <a:lstStyle/>
          <a:p>
            <a:pPr marL="228578" indent="-228578"/>
            <a:r>
              <a:rPr lang="en-US" b="1" u="sng" dirty="0"/>
              <a:t>Working with Core Tags</a:t>
            </a:r>
            <a:r>
              <a:rPr lang="en-US" b="1" dirty="0"/>
              <a:t>:</a:t>
            </a:r>
          </a:p>
          <a:p>
            <a:pPr marL="228578" indent="-228578"/>
            <a:r>
              <a:rPr lang="en-US" b="1" dirty="0"/>
              <a:t>Flow Control Tags :</a:t>
            </a:r>
          </a:p>
          <a:p>
            <a:pPr marL="228578" indent="-228578">
              <a:buFontTx/>
              <a:buChar char="•"/>
            </a:pPr>
            <a:r>
              <a:rPr lang="en-US" dirty="0"/>
              <a:t>The illustration in the above slide shows the use of conditional tags like &lt;c:if&gt; and &lt;c:choose&gt;.</a:t>
            </a:r>
          </a:p>
          <a:p>
            <a:pPr marL="228578" indent="-228578">
              <a:buFontTx/>
              <a:buChar char="•"/>
            </a:pPr>
            <a:r>
              <a:rPr lang="en-US" dirty="0"/>
              <a:t>For iteration tag illustration, please refer the slide no-6.</a:t>
            </a:r>
          </a:p>
        </p:txBody>
      </p:sp>
      <p:sp>
        <p:nvSpPr>
          <p:cNvPr id="4" name="Text Box 4"/>
          <p:cNvSpPr txBox="1">
            <a:spLocks noChangeArrowheads="1"/>
          </p:cNvSpPr>
          <p:nvPr/>
        </p:nvSpPr>
        <p:spPr bwMode="auto">
          <a:xfrm>
            <a:off x="152400" y="1295400"/>
            <a:ext cx="1424152" cy="86177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There are many other tags also there which can change the flow of execution like &lt;c:forEach&gt;</a:t>
            </a:r>
          </a:p>
        </p:txBody>
      </p:sp>
    </p:spTree>
    <p:extLst>
      <p:ext uri="{BB962C8B-B14F-4D97-AF65-F5344CB8AC3E}">
        <p14:creationId xmlns:p14="http://schemas.microsoft.com/office/powerpoint/2010/main" val="1173593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99837402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0561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84398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649433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09968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558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6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996915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5233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9190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79508382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92605445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140935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40668155"/>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622912046"/>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687654948"/>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059339072"/>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78762038"/>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890268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21960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38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0201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7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614452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9111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72584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58493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079097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61340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92316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37189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9455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1847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66335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7357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54093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04470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723972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4613862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012941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9865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8505875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274450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647434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8597138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269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04409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98609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1303952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562213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55558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766504"/>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8053367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045639407"/>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6788322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4762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63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58185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81227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259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94289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15948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75674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111807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5393408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3393337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53674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44615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3304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77736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0240197"/>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982490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192695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119353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3614855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440882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860052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72632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57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684205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2.sv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0.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2.sv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7227418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89535929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5441734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4617865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71" r:id="rId23"/>
    <p:sldLayoutId id="2147483772" r:id="rId24"/>
    <p:sldLayoutId id="2147483773" r:id="rId25"/>
    <p:sldLayoutId id="2147483774" r:id="rId26"/>
    <p:sldLayoutId id="2147483775" r:id="rId27"/>
    <p:sldLayoutId id="2147483776" r:id="rId28"/>
    <p:sldLayoutId id="2147483777"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8988125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567032"/>
            <a:ext cx="3725949" cy="1046486"/>
          </a:xfrm>
        </p:spPr>
        <p:txBody>
          <a:bodyPr>
            <a:noAutofit/>
          </a:bodyPr>
          <a:lstStyle/>
          <a:p>
            <a:r>
              <a:rPr lang="en-US" sz="4400" b="0" dirty="0">
                <a:solidFill>
                  <a:srgbClr val="000000"/>
                </a:solidFill>
                <a:latin typeface="Candara" panose="020E0502030303020204" pitchFamily="34" charset="0"/>
                <a:ea typeface="ＭＳ Ｐゴシック" pitchFamily="34" charset="-128"/>
              </a:rPr>
              <a:t>Java Server </a:t>
            </a:r>
            <a:br>
              <a:rPr lang="en-US" sz="4400" b="0" dirty="0">
                <a:solidFill>
                  <a:srgbClr val="000000"/>
                </a:solidFill>
                <a:latin typeface="Candara" panose="020E0502030303020204" pitchFamily="34" charset="0"/>
                <a:ea typeface="ＭＳ Ｐゴシック" pitchFamily="34" charset="-128"/>
              </a:rPr>
            </a:b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r>
              <a:rPr lang="en-US" sz="4400" b="0" dirty="0">
                <a:solidFill>
                  <a:srgbClr val="000000"/>
                </a:solidFill>
                <a:latin typeface="Candara" panose="020E0502030303020204" pitchFamily="34" charset="0"/>
                <a:ea typeface="ＭＳ Ｐゴシック" pitchFamily="34" charset="-128"/>
              </a:rPr>
              <a:t>Pages</a:t>
            </a:r>
          </a:p>
        </p:txBody>
      </p:sp>
      <p:sp>
        <p:nvSpPr>
          <p:cNvPr id="12" name="Subtitle 11"/>
          <p:cNvSpPr>
            <a:spLocks noGrp="1"/>
          </p:cNvSpPr>
          <p:nvPr>
            <p:ph type="subTitle" idx="1"/>
          </p:nvPr>
        </p:nvSpPr>
        <p:spPr>
          <a:xfrm>
            <a:off x="305991" y="3857059"/>
            <a:ext cx="4009977" cy="1223963"/>
          </a:xfrm>
        </p:spPr>
        <p:txBody>
          <a:bodyPr>
            <a:normAutofit/>
          </a:bodyPr>
          <a:lstStyle/>
          <a:p>
            <a:pPr algn="l"/>
            <a:endParaRPr lang="en-US" sz="2000" dirty="0">
              <a:solidFill>
                <a:srgbClr val="000000"/>
              </a:solidFill>
              <a:latin typeface="Candara" panose="020E0502030303020204" pitchFamily="34" charset="0"/>
              <a:ea typeface="ＭＳ Ｐゴシック" pitchFamily="34" charset="-128"/>
              <a:cs typeface="+mj-cs"/>
            </a:endParaRPr>
          </a:p>
          <a:p>
            <a:pPr algn="l"/>
            <a:r>
              <a:rPr lang="en-US" sz="2000" dirty="0">
                <a:solidFill>
                  <a:srgbClr val="000000"/>
                </a:solidFill>
                <a:latin typeface="Candara" panose="020E0502030303020204" pitchFamily="34" charset="0"/>
                <a:ea typeface="ＭＳ Ｐゴシック" pitchFamily="34" charset="-128"/>
                <a:cs typeface="+mj-cs"/>
              </a:rPr>
              <a:t>Lesson 09: JSP Standard Tag Library</a:t>
            </a:r>
          </a:p>
          <a:p>
            <a:pPr algn="l"/>
            <a:endParaRPr lang="en-US" sz="2000" dirty="0">
              <a:solidFill>
                <a:srgbClr val="000000"/>
              </a:solidFill>
              <a:latin typeface="Candara" panose="020E0502030303020204" pitchFamily="34" charset="0"/>
              <a:ea typeface="ＭＳ Ｐゴシック" pitchFamily="34" charset="-128"/>
              <a:cs typeface="+mj-cs"/>
            </a:endParaRPr>
          </a:p>
          <a:p>
            <a:pPr algn="l"/>
            <a:r>
              <a:rPr lang="en-US" sz="2000" dirty="0">
                <a:solidFill>
                  <a:srgbClr val="000000"/>
                </a:solidFill>
                <a:latin typeface="Candara" panose="020E0502030303020204" pitchFamily="34" charset="0"/>
                <a:ea typeface="ＭＳ Ｐゴシック" pitchFamily="34" charset="-128"/>
                <a:cs typeface="+mj-cs"/>
              </a:rPr>
              <a:t> (JSTL)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417" y="427625"/>
            <a:ext cx="8262453" cy="785092"/>
          </a:xfrm>
        </p:spPr>
        <p:txBody>
          <a:bodyPr/>
          <a:lstStyle/>
          <a:p>
            <a:r>
              <a:rPr lang="en-US" sz="1200" dirty="0"/>
              <a:t>9</a:t>
            </a:r>
            <a:r>
              <a:rPr lang="en-US" sz="1200" dirty="0" smtClean="0"/>
              <a:t>.4.1</a:t>
            </a:r>
            <a:r>
              <a:rPr lang="en-US" sz="1200" dirty="0"/>
              <a:t>: Working with Core Tags</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Illustration</a:t>
            </a:r>
          </a:p>
        </p:txBody>
      </p:sp>
      <p:sp>
        <p:nvSpPr>
          <p:cNvPr id="4" name="Content Placeholder 3"/>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URL Tags:</a:t>
            </a:r>
          </a:p>
          <a:p>
            <a:pPr marL="0" indent="0">
              <a:buNone/>
            </a:pPr>
            <a:endParaRPr lang="en-US" dirty="0"/>
          </a:p>
          <a:p>
            <a:pPr marL="0" inden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400" dirty="0">
              <a:ea typeface="Verdana" panose="020B0604030504040204" pitchFamily="34" charset="0"/>
              <a:cs typeface="Verdana" panose="020B0604030504040204" pitchFamily="34" charset="0"/>
            </a:endParaRPr>
          </a:p>
          <a:p>
            <a:endParaRPr lang="en-US" sz="1400" dirty="0"/>
          </a:p>
          <a:p>
            <a:pPr marL="0" indent="0">
              <a:buNone/>
            </a:pPr>
            <a:endParaRPr lang="en-US" sz="1400" dirty="0"/>
          </a:p>
          <a:p>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600" dirty="0">
                <a:latin typeface="Verdana" panose="020B0604030504040204" pitchFamily="34" charset="0"/>
                <a:ea typeface="Verdana" panose="020B0604030504040204" pitchFamily="34" charset="0"/>
                <a:cs typeface="Verdana" panose="020B0604030504040204" pitchFamily="34" charset="0"/>
              </a:rPr>
              <a:t>Miscellaneous  Tags:</a:t>
            </a:r>
          </a:p>
        </p:txBody>
      </p:sp>
      <p:sp>
        <p:nvSpPr>
          <p:cNvPr id="6" name="AutoShape 9"/>
          <p:cNvSpPr txBox="1">
            <a:spLocks noChangeArrowheads="1"/>
          </p:cNvSpPr>
          <p:nvPr/>
        </p:nvSpPr>
        <p:spPr bwMode="auto">
          <a:xfrm>
            <a:off x="606392" y="2059806"/>
            <a:ext cx="7854214" cy="1280160"/>
          </a:xfrm>
          <a:prstGeom prst="roundRect">
            <a:avLst>
              <a:gd name="adj" fmla="val 16667"/>
            </a:avLst>
          </a:prstGeom>
          <a:noFill/>
          <a:ln w="19050">
            <a:solidFill>
              <a:schemeClr val="tx1"/>
            </a:solidFill>
            <a:round/>
            <a:headEnd/>
            <a:tailEnd/>
          </a:ln>
          <a:effectLst/>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marL="0" lvl="1">
              <a:lnSpc>
                <a:spcPct val="135000"/>
              </a:lnSpc>
            </a:pPr>
            <a:r>
              <a:rPr lang="da-DK"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
            </a:r>
            <a:r>
              <a:rPr lang="da-DK" sz="16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&lt;c:import url="/books.xml" var="xml" /&gt; &lt;x:parse doc="${xml}"      var="booklist"   scope="application" /&gt; </a:t>
            </a:r>
          </a:p>
        </p:txBody>
      </p:sp>
      <p:sp>
        <p:nvSpPr>
          <p:cNvPr id="7" name="AutoShape 10"/>
          <p:cNvSpPr>
            <a:spLocks noChangeArrowheads="1"/>
          </p:cNvSpPr>
          <p:nvPr/>
        </p:nvSpPr>
        <p:spPr bwMode="auto">
          <a:xfrm>
            <a:off x="457464" y="4294610"/>
            <a:ext cx="7848600" cy="1461297"/>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&lt;c:out value="value" [escapeXml="{true|false}"]   [default="defaultValue"] /&gt;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&lt;c:out value=“${x}” /&gt;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Demo</a:t>
            </a:r>
          </a:p>
        </p:txBody>
      </p:sp>
      <p:sp>
        <p:nvSpPr>
          <p:cNvPr id="16" name="Content Placeholder 15"/>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Working with Core Tags:</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coreTags1.jsp</a:t>
            </a:r>
          </a:p>
          <a:p>
            <a:pPr lvl="1"/>
            <a:r>
              <a:rPr lang="en-US" sz="1600" dirty="0">
                <a:latin typeface="Verdana" panose="020B0604030504040204" pitchFamily="34" charset="0"/>
                <a:ea typeface="Verdana" panose="020B0604030504040204" pitchFamily="34" charset="0"/>
                <a:cs typeface="Verdana" panose="020B0604030504040204" pitchFamily="34" charset="0"/>
              </a:rPr>
              <a:t>coreTags2.jsp</a:t>
            </a:r>
          </a:p>
          <a:p>
            <a:pPr lvl="1"/>
            <a:r>
              <a:rPr lang="en-US" sz="1600" dirty="0">
                <a:latin typeface="Verdana" panose="020B0604030504040204" pitchFamily="34" charset="0"/>
                <a:ea typeface="Verdana" panose="020B0604030504040204" pitchFamily="34" charset="0"/>
                <a:cs typeface="Verdana" panose="020B0604030504040204" pitchFamily="34" charset="0"/>
              </a:rPr>
              <a:t>coreTags3.jsp</a:t>
            </a:r>
          </a:p>
          <a:p>
            <a:pPr lvl="1"/>
            <a:r>
              <a:rPr lang="en-US" sz="1600" dirty="0">
                <a:latin typeface="Verdana" panose="020B0604030504040204" pitchFamily="34" charset="0"/>
                <a:ea typeface="Verdana" panose="020B0604030504040204" pitchFamily="34" charset="0"/>
                <a:cs typeface="Verdana" panose="020B0604030504040204" pitchFamily="34" charset="0"/>
              </a:rPr>
              <a:t>coreTags4.jsp</a:t>
            </a:r>
          </a:p>
          <a:p>
            <a:pPr lvl="1"/>
            <a:r>
              <a:rPr lang="en-US" sz="1600" dirty="0" err="1">
                <a:latin typeface="Verdana" panose="020B0604030504040204" pitchFamily="34" charset="0"/>
                <a:ea typeface="Verdana" panose="020B0604030504040204" pitchFamily="34" charset="0"/>
                <a:cs typeface="Verdana" panose="020B0604030504040204" pitchFamily="34" charset="0"/>
              </a:rPr>
              <a:t>header.jsp</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err="1">
                <a:latin typeface="Verdana" panose="020B0604030504040204" pitchFamily="34" charset="0"/>
                <a:ea typeface="Verdana" panose="020B0604030504040204" pitchFamily="34" charset="0"/>
                <a:cs typeface="Verdana" panose="020B0604030504040204" pitchFamily="34" charset="0"/>
              </a:rPr>
              <a:t>footer.jsp</a:t>
            </a:r>
            <a:endParaRPr lang="en-US" sz="1600" dirty="0">
              <a:latin typeface="Verdana" panose="020B0604030504040204" pitchFamily="34" charset="0"/>
              <a:ea typeface="Verdana" panose="020B0604030504040204" pitchFamily="34" charset="0"/>
              <a:cs typeface="Verdana" panose="020B0604030504040204" pitchFamily="34" charset="0"/>
            </a:endParaRPr>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Lab: JSTL</a:t>
            </a:r>
          </a:p>
        </p:txBody>
      </p:sp>
      <p:sp>
        <p:nvSpPr>
          <p:cNvPr id="5" name="Content Placeholder 4"/>
          <p:cNvSpPr>
            <a:spLocks noGrp="1"/>
          </p:cNvSpPr>
          <p:nvPr>
            <p:ph idx="1"/>
          </p:nvPr>
        </p:nvSpPr>
        <p:spPr/>
        <p:txBody>
          <a:bodyPr>
            <a:normAutofit/>
          </a:bodyPr>
          <a:lstStyle/>
          <a:p>
            <a:r>
              <a:rPr lang="de-DE" sz="1800" dirty="0" smtClean="0">
                <a:latin typeface="Verdana" panose="020B0604030504040204" pitchFamily="34" charset="0"/>
                <a:ea typeface="Verdana" panose="020B0604030504040204" pitchFamily="34" charset="0"/>
                <a:cs typeface="Verdana" panose="020B0604030504040204" pitchFamily="34" charset="0"/>
              </a:rPr>
              <a:t>Lab </a:t>
            </a:r>
            <a:r>
              <a:rPr lang="de-DE" sz="1800" dirty="0" smtClean="0">
                <a:latin typeface="Verdana" panose="020B0604030504040204" pitchFamily="34" charset="0"/>
                <a:ea typeface="Verdana" panose="020B0604030504040204" pitchFamily="34" charset="0"/>
                <a:cs typeface="Verdana" panose="020B0604030504040204" pitchFamily="34" charset="0"/>
              </a:rPr>
              <a:t>5.1</a:t>
            </a:r>
            <a:endParaRPr lang="de-DE" sz="18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Summary</a:t>
            </a:r>
          </a:p>
        </p:txBody>
      </p:sp>
      <p:sp>
        <p:nvSpPr>
          <p:cNvPr id="5" name="Content Placeholder 4"/>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have learnt about:</a:t>
            </a:r>
          </a:p>
          <a:p>
            <a:pPr lvl="1"/>
            <a:r>
              <a:rPr lang="en-US" sz="1600" dirty="0">
                <a:latin typeface="Verdana" panose="020B0604030504040204" pitchFamily="34" charset="0"/>
                <a:ea typeface="Verdana" panose="020B0604030504040204" pitchFamily="34" charset="0"/>
                <a:cs typeface="Verdana" panose="020B0604030504040204" pitchFamily="34" charset="0"/>
              </a:rPr>
              <a:t>The need for JSTL </a:t>
            </a:r>
          </a:p>
          <a:p>
            <a:pPr lvl="1"/>
            <a:r>
              <a:rPr lang="en-US" sz="1600" dirty="0">
                <a:latin typeface="Verdana" panose="020B0604030504040204" pitchFamily="34" charset="0"/>
                <a:ea typeface="Verdana" panose="020B0604030504040204" pitchFamily="34" charset="0"/>
                <a:cs typeface="Verdana" panose="020B0604030504040204" pitchFamily="34" charset="0"/>
              </a:rPr>
              <a:t>The JSTL libraries</a:t>
            </a:r>
          </a:p>
          <a:p>
            <a:pPr lvl="1"/>
            <a:r>
              <a:rPr lang="en-US" sz="1600" dirty="0">
                <a:latin typeface="Verdana" panose="020B0604030504040204" pitchFamily="34" charset="0"/>
                <a:ea typeface="Verdana" panose="020B0604030504040204" pitchFamily="34" charset="0"/>
                <a:cs typeface="Verdana" panose="020B0604030504040204" pitchFamily="34" charset="0"/>
              </a:rPr>
              <a:t>Features in EL expression</a:t>
            </a:r>
          </a:p>
          <a:p>
            <a:pPr lvl="1"/>
            <a:r>
              <a:rPr lang="en-US" sz="1600" dirty="0">
                <a:latin typeface="Verdana" panose="020B0604030504040204" pitchFamily="34" charset="0"/>
                <a:ea typeface="Verdana" panose="020B0604030504040204" pitchFamily="34" charset="0"/>
                <a:cs typeface="Verdana" panose="020B0604030504040204" pitchFamily="34" charset="0"/>
              </a:rPr>
              <a:t>Different tags from core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Review Question</a:t>
            </a:r>
          </a:p>
        </p:txBody>
      </p:sp>
      <p:sp>
        <p:nvSpPr>
          <p:cNvPr id="5" name="Content Placeholder 4"/>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Question 1: Which of the following library provides tags for internationalization?</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1: </a:t>
            </a:r>
            <a:r>
              <a:rPr lang="en-US" sz="1600" dirty="0" err="1">
                <a:latin typeface="Verdana" panose="020B0604030504040204" pitchFamily="34" charset="0"/>
                <a:ea typeface="Verdana" panose="020B0604030504040204" pitchFamily="34" charset="0"/>
                <a:cs typeface="Verdana" panose="020B0604030504040204" pitchFamily="34" charset="0"/>
              </a:rPr>
              <a:t>sql</a:t>
            </a:r>
            <a:r>
              <a:rPr lang="en-US" sz="1600" dirty="0">
                <a:latin typeface="Verdana" panose="020B0604030504040204" pitchFamily="34" charset="0"/>
                <a:ea typeface="Verdana" panose="020B0604030504040204" pitchFamily="34" charset="0"/>
                <a:cs typeface="Verdana" panose="020B0604030504040204" pitchFamily="34" charset="0"/>
              </a:rPr>
              <a:t> </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2: xml</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3: </a:t>
            </a:r>
            <a:r>
              <a:rPr lang="en-US" sz="1600" dirty="0" err="1">
                <a:latin typeface="Verdana" panose="020B0604030504040204" pitchFamily="34" charset="0"/>
                <a:ea typeface="Verdana" panose="020B0604030504040204" pitchFamily="34" charset="0"/>
                <a:cs typeface="Verdana" panose="020B0604030504040204" pitchFamily="34" charset="0"/>
              </a:rPr>
              <a:t>fmt</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Option 4: core</a:t>
            </a:r>
          </a:p>
          <a:p>
            <a:pPr marL="174625" lvl="1"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Question 2: EL expression can be used within JSP </a:t>
            </a:r>
            <a:r>
              <a:rPr lang="en-US" sz="1800" dirty="0" err="1">
                <a:latin typeface="Verdana" panose="020B0604030504040204" pitchFamily="34" charset="0"/>
                <a:ea typeface="Verdana" panose="020B0604030504040204" pitchFamily="34" charset="0"/>
                <a:cs typeface="Verdana" panose="020B0604030504040204" pitchFamily="34" charset="0"/>
              </a:rPr>
              <a:t>scriptlet</a:t>
            </a:r>
            <a:r>
              <a:rPr lang="en-US" sz="1800" dirty="0">
                <a:latin typeface="Verdana" panose="020B0604030504040204" pitchFamily="34" charset="0"/>
                <a:ea typeface="Verdana" panose="020B0604030504040204" pitchFamily="34" charset="0"/>
                <a:cs typeface="Verdana" panose="020B0604030504040204" pitchFamily="34" charset="0"/>
              </a:rPr>
              <a:t> tags. </a:t>
            </a:r>
          </a:p>
          <a:p>
            <a:pPr lvl="1"/>
            <a:r>
              <a:rPr lang="en-US" sz="1600" dirty="0">
                <a:latin typeface="Verdana" panose="020B0604030504040204" pitchFamily="34" charset="0"/>
                <a:ea typeface="Verdana" panose="020B0604030504040204" pitchFamily="34" charset="0"/>
                <a:cs typeface="Verdana" panose="020B0604030504040204" pitchFamily="34" charset="0"/>
              </a:rPr>
              <a:t>True/False</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516" y="477966"/>
            <a:ext cx="8262453" cy="863601"/>
          </a:xfrm>
        </p:spPr>
        <p:txBody>
          <a:bodyPr/>
          <a:lstStyle/>
          <a:p>
            <a:r>
              <a:rPr lang="en-US" dirty="0"/>
              <a:t>Review Question</a:t>
            </a:r>
          </a:p>
        </p:txBody>
      </p:sp>
      <p:sp>
        <p:nvSpPr>
          <p:cNvPr id="5" name="Content Placeholder 4"/>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Question 3: Which of the following library provides tags for adding request parameters to an URL</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1: </a:t>
            </a:r>
            <a:r>
              <a:rPr lang="en-US" sz="1600" dirty="0" err="1">
                <a:latin typeface="Verdana" panose="020B0604030504040204" pitchFamily="34" charset="0"/>
                <a:ea typeface="Verdana" panose="020B0604030504040204" pitchFamily="34" charset="0"/>
                <a:cs typeface="Verdana" panose="020B0604030504040204" pitchFamily="34" charset="0"/>
              </a:rPr>
              <a:t>sql</a:t>
            </a:r>
            <a:r>
              <a:rPr lang="en-US" sz="1600" dirty="0">
                <a:latin typeface="Verdana" panose="020B0604030504040204" pitchFamily="34" charset="0"/>
                <a:ea typeface="Verdana" panose="020B0604030504040204" pitchFamily="34" charset="0"/>
                <a:cs typeface="Verdana" panose="020B0604030504040204" pitchFamily="34" charset="0"/>
              </a:rPr>
              <a:t> </a:t>
            </a:r>
          </a:p>
          <a:p>
            <a:pPr lvl="1"/>
            <a:r>
              <a:rPr lang="en-US" sz="1600" dirty="0">
                <a:latin typeface="Verdana" panose="020B0604030504040204" pitchFamily="34" charset="0"/>
                <a:ea typeface="Verdana" panose="020B0604030504040204" pitchFamily="34" charset="0"/>
                <a:cs typeface="Verdana" panose="020B0604030504040204" pitchFamily="34" charset="0"/>
              </a:rPr>
              <a:t>Option 2: </a:t>
            </a:r>
            <a:r>
              <a:rPr lang="en-US" sz="1600" dirty="0" err="1">
                <a:latin typeface="Verdana" panose="020B0604030504040204" pitchFamily="34" charset="0"/>
                <a:ea typeface="Verdana" panose="020B0604030504040204" pitchFamily="34" charset="0"/>
                <a:cs typeface="Verdana" panose="020B0604030504040204" pitchFamily="34" charset="0"/>
              </a:rPr>
              <a:t>fn</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Option 3: </a:t>
            </a:r>
            <a:r>
              <a:rPr lang="en-US" sz="1600" dirty="0" err="1">
                <a:latin typeface="Verdana" panose="020B0604030504040204" pitchFamily="34" charset="0"/>
                <a:ea typeface="Verdana" panose="020B0604030504040204" pitchFamily="34" charset="0"/>
                <a:cs typeface="Verdana" panose="020B0604030504040204" pitchFamily="34" charset="0"/>
              </a:rPr>
              <a:t>fmt</a:t>
            </a:r>
            <a:endParaRPr lang="en-US" sz="16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Option 4: core</a:t>
            </a:r>
          </a:p>
          <a:p>
            <a:pPr marL="0" indent="0">
              <a:buNone/>
            </a:pPr>
            <a:endParaRPr lang="en-US" sz="16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Question 4: EL language uses ‘#’ symbol to write expression.  </a:t>
            </a:r>
          </a:p>
          <a:p>
            <a:pPr lvl="1"/>
            <a:r>
              <a:rPr lang="en-US" sz="1600" dirty="0">
                <a:latin typeface="Verdana" panose="020B0604030504040204" pitchFamily="34" charset="0"/>
                <a:ea typeface="Verdana" panose="020B0604030504040204" pitchFamily="34" charset="0"/>
                <a:cs typeface="Verdana" panose="020B0604030504040204" pitchFamily="34" charset="0"/>
              </a:rPr>
              <a:t>True / False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000" dirty="0">
                <a:latin typeface="Verdana" panose="020B0604030504040204" pitchFamily="34" charset="0"/>
                <a:ea typeface="Verdana" panose="020B0604030504040204" pitchFamily="34" charset="0"/>
                <a:cs typeface="Verdana" panose="020B0604030504040204" pitchFamily="34" charset="0"/>
              </a:rPr>
              <a:t>Lesson Objectives</a:t>
            </a:r>
          </a:p>
        </p:txBody>
      </p:sp>
      <p:sp>
        <p:nvSpPr>
          <p:cNvPr id="7" name="Content Placeholder 6"/>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In this lesson, you will learn:</a:t>
            </a:r>
          </a:p>
          <a:p>
            <a:pPr lvl="1"/>
            <a:r>
              <a:rPr lang="en-US" sz="1600" dirty="0">
                <a:latin typeface="Verdana" panose="020B0604030504040204" pitchFamily="34" charset="0"/>
                <a:ea typeface="Verdana" panose="020B0604030504040204" pitchFamily="34" charset="0"/>
                <a:cs typeface="Verdana" panose="020B0604030504040204" pitchFamily="34" charset="0"/>
              </a:rPr>
              <a:t>What is JSTL?</a:t>
            </a:r>
          </a:p>
          <a:p>
            <a:pPr lvl="1"/>
            <a:r>
              <a:rPr lang="en-US" sz="1600" dirty="0">
                <a:latin typeface="Verdana" panose="020B0604030504040204" pitchFamily="34" charset="0"/>
                <a:ea typeface="Verdana" panose="020B0604030504040204" pitchFamily="34" charset="0"/>
                <a:cs typeface="Verdana" panose="020B0604030504040204" pitchFamily="34" charset="0"/>
              </a:rPr>
              <a:t>Installing JSTL </a:t>
            </a:r>
          </a:p>
          <a:p>
            <a:pPr lvl="1"/>
            <a:r>
              <a:rPr lang="en-US" sz="1600" dirty="0">
                <a:latin typeface="Verdana" panose="020B0604030504040204" pitchFamily="34" charset="0"/>
                <a:ea typeface="Verdana" panose="020B0604030504040204" pitchFamily="34" charset="0"/>
                <a:cs typeface="Verdana" panose="020B0604030504040204" pitchFamily="34" charset="0"/>
              </a:rPr>
              <a:t>Using Expression Language</a:t>
            </a:r>
          </a:p>
          <a:p>
            <a:pPr lvl="2"/>
            <a:r>
              <a:rPr lang="en-US" sz="1400" dirty="0">
                <a:latin typeface="Verdana" panose="020B0604030504040204" pitchFamily="34" charset="0"/>
                <a:ea typeface="Verdana" panose="020B0604030504040204" pitchFamily="34" charset="0"/>
                <a:cs typeface="Verdana" panose="020B0604030504040204" pitchFamily="34" charset="0"/>
              </a:rPr>
              <a:t>EL Capabilities      </a:t>
            </a:r>
          </a:p>
          <a:p>
            <a:pPr lvl="2"/>
            <a:r>
              <a:rPr lang="en-US" sz="1400" dirty="0">
                <a:latin typeface="Verdana" panose="020B0604030504040204" pitchFamily="34" charset="0"/>
                <a:ea typeface="Verdana" panose="020B0604030504040204" pitchFamily="34" charset="0"/>
                <a:cs typeface="Verdana" panose="020B0604030504040204" pitchFamily="34" charset="0"/>
              </a:rPr>
              <a:t>Accessing Scoped Variables      </a:t>
            </a:r>
          </a:p>
          <a:p>
            <a:pPr lvl="2"/>
            <a:r>
              <a:rPr lang="en-US" sz="1400" dirty="0">
                <a:latin typeface="Verdana" panose="020B0604030504040204" pitchFamily="34" charset="0"/>
                <a:ea typeface="Verdana" panose="020B0604030504040204" pitchFamily="34" charset="0"/>
                <a:cs typeface="Verdana" panose="020B0604030504040204" pitchFamily="34" charset="0"/>
              </a:rPr>
              <a:t>Accessing Bean Properties      </a:t>
            </a:r>
          </a:p>
          <a:p>
            <a:pPr lvl="2"/>
            <a:r>
              <a:rPr lang="en-US" sz="1400" dirty="0">
                <a:latin typeface="Verdana" panose="020B0604030504040204" pitchFamily="34" charset="0"/>
                <a:ea typeface="Verdana" panose="020B0604030504040204" pitchFamily="34" charset="0"/>
                <a:cs typeface="Verdana" panose="020B0604030504040204" pitchFamily="34" charset="0"/>
              </a:rPr>
              <a:t>Accessing Collections      </a:t>
            </a:r>
          </a:p>
          <a:p>
            <a:pPr lvl="2"/>
            <a:r>
              <a:rPr lang="en-US" sz="1400" dirty="0">
                <a:latin typeface="Verdana" panose="020B0604030504040204" pitchFamily="34" charset="0"/>
                <a:ea typeface="Verdana" panose="020B0604030504040204" pitchFamily="34" charset="0"/>
                <a:cs typeface="Verdana" panose="020B0604030504040204" pitchFamily="34" charset="0"/>
              </a:rPr>
              <a:t>Accessing Implicit Objects      </a:t>
            </a:r>
          </a:p>
          <a:p>
            <a:pPr lvl="2"/>
            <a:r>
              <a:rPr lang="en-US" sz="1400" dirty="0">
                <a:latin typeface="Verdana" panose="020B0604030504040204" pitchFamily="34" charset="0"/>
                <a:ea typeface="Verdana" panose="020B0604030504040204" pitchFamily="34" charset="0"/>
                <a:cs typeface="Verdana" panose="020B0604030504040204" pitchFamily="34" charset="0"/>
              </a:rPr>
              <a:t>Using Lambda in EL</a:t>
            </a:r>
          </a:p>
          <a:p>
            <a:pPr lvl="2"/>
            <a:r>
              <a:rPr lang="en-US" sz="1400" dirty="0">
                <a:latin typeface="Verdana" panose="020B0604030504040204" pitchFamily="34" charset="0"/>
                <a:ea typeface="Verdana" panose="020B0604030504040204" pitchFamily="34" charset="0"/>
                <a:cs typeface="Verdana" panose="020B0604030504040204" pitchFamily="34" charset="0"/>
              </a:rPr>
              <a:t>EL Operators  </a:t>
            </a:r>
          </a:p>
          <a:p>
            <a:pPr lvl="1"/>
            <a:r>
              <a:rPr lang="en-US" sz="1600" dirty="0">
                <a:latin typeface="Verdana" panose="020B0604030504040204" pitchFamily="34" charset="0"/>
                <a:ea typeface="Verdana" panose="020B0604030504040204" pitchFamily="34" charset="0"/>
                <a:cs typeface="Verdana" panose="020B0604030504040204" pitchFamily="34" charset="0"/>
              </a:rPr>
              <a:t>Using JSTL</a:t>
            </a:r>
          </a:p>
          <a:p>
            <a:pPr lvl="2"/>
            <a:r>
              <a:rPr lang="en-US" sz="1400" dirty="0">
                <a:latin typeface="Verdana" panose="020B0604030504040204" pitchFamily="34" charset="0"/>
                <a:ea typeface="Verdana" panose="020B0604030504040204" pitchFamily="34" charset="0"/>
                <a:cs typeface="Verdana" panose="020B0604030504040204" pitchFamily="34" charset="0"/>
              </a:rPr>
              <a:t>Working with Core Tags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9</a:t>
            </a:r>
            <a:r>
              <a:rPr lang="en-US" sz="1200" dirty="0" smtClean="0"/>
              <a:t>.1</a:t>
            </a:r>
            <a:r>
              <a:rPr lang="en-US" sz="1200" dirty="0"/>
              <a:t>: What is JSTL? </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Introduction</a:t>
            </a:r>
          </a:p>
        </p:txBody>
      </p:sp>
      <p:sp>
        <p:nvSpPr>
          <p:cNvPr id="4" name="Content Placeholder 3"/>
          <p:cNvSpPr>
            <a:spLocks noGrp="1"/>
          </p:cNvSpPr>
          <p:nvPr>
            <p:ph idx="1"/>
          </p:nvPr>
        </p:nvSpPr>
        <p:spPr>
          <a:xfrm>
            <a:off x="298516" y="1536192"/>
            <a:ext cx="8845484" cy="4602325"/>
          </a:xfrm>
        </p:spPr>
        <p:txBody>
          <a:bodyPr/>
          <a:lstStyle/>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JSTL is a custom tag library.</a:t>
            </a:r>
          </a:p>
          <a:p>
            <a:r>
              <a:rPr lang="en-US" sz="1800" dirty="0">
                <a:latin typeface="Verdana" panose="020B0604030504040204" pitchFamily="34" charset="0"/>
                <a:ea typeface="Verdana" panose="020B0604030504040204" pitchFamily="34" charset="0"/>
                <a:cs typeface="Verdana" panose="020B0604030504040204" pitchFamily="34" charset="0"/>
              </a:rPr>
              <a:t>It is a JEE technology component.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The JSTL tags are organized into following libraries: </a:t>
            </a:r>
          </a:p>
          <a:p>
            <a:pPr lvl="1"/>
            <a:r>
              <a:rPr lang="en-US" sz="1600" dirty="0"/>
              <a:t>Core Tag Library</a:t>
            </a:r>
          </a:p>
          <a:p>
            <a:pPr lvl="1"/>
            <a:r>
              <a:rPr lang="en-US" sz="1600" dirty="0"/>
              <a:t>Formatting / Internationalization Tag Library</a:t>
            </a:r>
          </a:p>
          <a:p>
            <a:pPr lvl="1"/>
            <a:r>
              <a:rPr lang="en-US" sz="1600" dirty="0"/>
              <a:t>XML Tag Library </a:t>
            </a:r>
          </a:p>
          <a:p>
            <a:pPr lvl="1"/>
            <a:r>
              <a:rPr lang="en-US" sz="1600" dirty="0"/>
              <a:t>Database Tag Library</a:t>
            </a:r>
          </a:p>
          <a:p>
            <a:pPr lvl="1"/>
            <a:r>
              <a:rPr lang="en-US" sz="1600" dirty="0"/>
              <a:t>Function Tag Library</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9.2: </a:t>
            </a:r>
            <a:r>
              <a:rPr lang="en-US" sz="1200" dirty="0"/>
              <a:t>Installing JSTL? </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Installing JSTL</a:t>
            </a:r>
          </a:p>
        </p:txBody>
      </p:sp>
      <p:sp>
        <p:nvSpPr>
          <p:cNvPr id="3" name="Content Placeholder 2"/>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Download the jstl.jar *and *standard.jar files from the above download link (or you can get these from your local Apache Tomcat installation too!)</a:t>
            </a:r>
          </a:p>
          <a:p>
            <a:r>
              <a:rPr lang="en-US" sz="1800" dirty="0">
                <a:latin typeface="Verdana" panose="020B0604030504040204" pitchFamily="34" charset="0"/>
                <a:ea typeface="Verdana" panose="020B0604030504040204" pitchFamily="34" charset="0"/>
                <a:cs typeface="Verdana" panose="020B0604030504040204" pitchFamily="34" charset="0"/>
              </a:rPr>
              <a:t>Put them in your project’s WEB-INF/lib folder.</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Add them to the CLASSPATH.</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Now you can use JSTL in your pages.</a:t>
            </a:r>
          </a:p>
          <a:p>
            <a:pPr marL="0" indent="0">
              <a:buNone/>
            </a:pPr>
            <a:endParaRPr lang="en-US" sz="1800" dirty="0"/>
          </a:p>
        </p:txBody>
      </p:sp>
    </p:spTree>
    <p:extLst>
      <p:ext uri="{BB962C8B-B14F-4D97-AF65-F5344CB8AC3E}">
        <p14:creationId xmlns:p14="http://schemas.microsoft.com/office/powerpoint/2010/main" val="246594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9</a:t>
            </a:r>
            <a:r>
              <a:rPr lang="en-US" sz="1200" dirty="0" smtClean="0"/>
              <a:t>.3</a:t>
            </a:r>
            <a:r>
              <a:rPr lang="en-US" sz="1200" dirty="0"/>
              <a:t>: Using Expression Language</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Introduction</a:t>
            </a:r>
          </a:p>
        </p:txBody>
      </p:sp>
      <p:sp>
        <p:nvSpPr>
          <p:cNvPr id="4" name="Content Placeholder 3"/>
          <p:cNvSpPr>
            <a:spLocks noGrp="1"/>
          </p:cNvSpPr>
          <p:nvPr>
            <p:ph idx="1"/>
          </p:nvPr>
        </p:nvSpPr>
        <p:spPr/>
        <p:txBody>
          <a:bodyPr>
            <a:norm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Expression Language (EL) is used extensively in JSTL. </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EL is a feature of JSP and not of JSTL. </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It simplifies the presentation layer.</a:t>
            </a:r>
          </a:p>
          <a:p>
            <a:endParaRPr lang="en-US" sz="1800" dirty="0">
              <a:latin typeface="Verdana" panose="020B0604030504040204" pitchFamily="34" charset="0"/>
              <a:ea typeface="Verdana" panose="020B0604030504040204" pitchFamily="34" charset="0"/>
              <a:cs typeface="Verdana" panose="020B0604030504040204" pitchFamily="34" charset="0"/>
            </a:endParaRPr>
          </a:p>
          <a:p>
            <a:r>
              <a:rPr lang="en-US" sz="1800" dirty="0">
                <a:latin typeface="Verdana" panose="020B0604030504040204" pitchFamily="34" charset="0"/>
                <a:ea typeface="Verdana" panose="020B0604030504040204" pitchFamily="34" charset="0"/>
                <a:cs typeface="Verdana" panose="020B0604030504040204" pitchFamily="34" charset="0"/>
              </a:rPr>
              <a:t>EL makes it possible to easily access application data stored in JavaBeans components.</a:t>
            </a:r>
          </a:p>
          <a:p>
            <a:r>
              <a:rPr lang="en-US" sz="1800" dirty="0">
                <a:latin typeface="Verdana" panose="020B0604030504040204" pitchFamily="34" charset="0"/>
                <a:ea typeface="Verdana" panose="020B0604030504040204" pitchFamily="34" charset="0"/>
                <a:cs typeface="Verdana" panose="020B0604030504040204" pitchFamily="34" charset="0"/>
              </a:rPr>
              <a:t>EL form : ${ expression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9</a:t>
            </a:r>
            <a:r>
              <a:rPr lang="en-US" sz="1200" dirty="0" smtClean="0"/>
              <a:t>.4</a:t>
            </a:r>
            <a:r>
              <a:rPr lang="en-US" sz="1200" dirty="0"/>
              <a:t>: Using JSTL</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Overview</a:t>
            </a:r>
          </a:p>
        </p:txBody>
      </p:sp>
      <p:sp>
        <p:nvSpPr>
          <p:cNvPr id="4" name="Content Placeholder 3"/>
          <p:cNvSpPr>
            <a:spLocks noGrp="1"/>
          </p:cNvSpPr>
          <p:nvPr>
            <p:ph idx="1"/>
          </p:nvPr>
        </p:nvSpPr>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JSTL includes following tag libraries:</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lvl="1"/>
            <a:r>
              <a:rPr lang="en-US" sz="1600" dirty="0">
                <a:latin typeface="Verdana" panose="020B0604030504040204" pitchFamily="34" charset="0"/>
                <a:ea typeface="Verdana" panose="020B0604030504040204" pitchFamily="34" charset="0"/>
                <a:cs typeface="Verdana" panose="020B0604030504040204" pitchFamily="34" charset="0"/>
              </a:rPr>
              <a:t>Core         : http://java.sun.com/jsp/jstl/core</a:t>
            </a:r>
          </a:p>
          <a:p>
            <a:pPr lvl="1"/>
            <a:r>
              <a:rPr lang="en-US" sz="1600" dirty="0">
                <a:latin typeface="Verdana" panose="020B0604030504040204" pitchFamily="34" charset="0"/>
                <a:ea typeface="Verdana" panose="020B0604030504040204" pitchFamily="34" charset="0"/>
                <a:cs typeface="Verdana" panose="020B0604030504040204" pitchFamily="34" charset="0"/>
              </a:rPr>
              <a:t>XML          : http://java.sun.com/jsp/jstl/xml</a:t>
            </a:r>
          </a:p>
          <a:p>
            <a:pPr lvl="1"/>
            <a:r>
              <a:rPr lang="en-US" sz="1600" dirty="0">
                <a:latin typeface="Verdana" panose="020B0604030504040204" pitchFamily="34" charset="0"/>
                <a:ea typeface="Verdana" panose="020B0604030504040204" pitchFamily="34" charset="0"/>
                <a:cs typeface="Verdana" panose="020B0604030504040204" pitchFamily="34" charset="0"/>
              </a:rPr>
              <a:t>Format     : http://java.sun.com/jsp/jstl/fmt</a:t>
            </a:r>
          </a:p>
          <a:p>
            <a:pPr lvl="1"/>
            <a:r>
              <a:rPr lang="en-US" sz="1600" dirty="0">
                <a:latin typeface="Verdana" panose="020B0604030504040204" pitchFamily="34" charset="0"/>
                <a:ea typeface="Verdana" panose="020B0604030504040204" pitchFamily="34" charset="0"/>
                <a:cs typeface="Verdana" panose="020B0604030504040204" pitchFamily="34" charset="0"/>
              </a:rPr>
              <a:t>SQL          : http://java.sun.com/jsp/jstl/sql</a:t>
            </a:r>
          </a:p>
          <a:p>
            <a:pPr lvl="1"/>
            <a:r>
              <a:rPr lang="en-US" sz="1600" dirty="0">
                <a:latin typeface="Verdana" panose="020B0604030504040204" pitchFamily="34" charset="0"/>
                <a:ea typeface="Verdana" panose="020B0604030504040204" pitchFamily="34" charset="0"/>
                <a:cs typeface="Verdana" panose="020B0604030504040204" pitchFamily="34" charset="0"/>
              </a:rPr>
              <a:t>Functions : http://java.sun.com/jsp/jstl/functions</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9</a:t>
            </a:r>
            <a:r>
              <a:rPr lang="en-US" sz="1200" dirty="0" smtClean="0"/>
              <a:t>.4.1</a:t>
            </a:r>
            <a:r>
              <a:rPr lang="en-US" sz="1200" dirty="0"/>
              <a:t>: Working with Core Tags</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Overview</a:t>
            </a:r>
          </a:p>
        </p:txBody>
      </p:sp>
      <p:graphicFrame>
        <p:nvGraphicFramePr>
          <p:cNvPr id="415895" name="Group 151"/>
          <p:cNvGraphicFramePr>
            <a:graphicFrameLocks noGrp="1"/>
          </p:cNvGraphicFramePr>
          <p:nvPr>
            <p:ph idx="1"/>
            <p:extLst>
              <p:ext uri="{D42A27DB-BD31-4B8C-83A1-F6EECF244321}">
                <p14:modId xmlns:p14="http://schemas.microsoft.com/office/powerpoint/2010/main" val="784817014"/>
              </p:ext>
            </p:extLst>
          </p:nvPr>
        </p:nvGraphicFramePr>
        <p:xfrm>
          <a:off x="305991" y="1779968"/>
          <a:ext cx="8086097" cy="3297385"/>
        </p:xfrm>
        <a:graphic>
          <a:graphicData uri="http://schemas.openxmlformats.org/drawingml/2006/table">
            <a:tbl>
              <a:tblPr/>
              <a:tblGrid>
                <a:gridCol w="1058007">
                  <a:extLst>
                    <a:ext uri="{9D8B030D-6E8A-4147-A177-3AD203B41FA5}">
                      <a16:colId xmlns="" xmlns:a16="http://schemas.microsoft.com/office/drawing/2014/main" val="20000"/>
                    </a:ext>
                  </a:extLst>
                </a:gridCol>
                <a:gridCol w="2892819">
                  <a:extLst>
                    <a:ext uri="{9D8B030D-6E8A-4147-A177-3AD203B41FA5}">
                      <a16:colId xmlns="" xmlns:a16="http://schemas.microsoft.com/office/drawing/2014/main" val="20001"/>
                    </a:ext>
                  </a:extLst>
                </a:gridCol>
                <a:gridCol w="2852382">
                  <a:extLst>
                    <a:ext uri="{9D8B030D-6E8A-4147-A177-3AD203B41FA5}">
                      <a16:colId xmlns="" xmlns:a16="http://schemas.microsoft.com/office/drawing/2014/main" val="20002"/>
                    </a:ext>
                  </a:extLst>
                </a:gridCol>
                <a:gridCol w="1282889">
                  <a:extLst>
                    <a:ext uri="{9D8B030D-6E8A-4147-A177-3AD203B41FA5}">
                      <a16:colId xmlns="" xmlns:a16="http://schemas.microsoft.com/office/drawing/2014/main" val="20003"/>
                    </a:ext>
                  </a:extLst>
                </a:gridCol>
              </a:tblGrid>
              <a:tr h="352148">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Area </a:t>
                      </a:r>
                      <a:endPar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Function </a:t>
                      </a:r>
                      <a:endPar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Tags </a:t>
                      </a:r>
                      <a:endPar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Prefix </a:t>
                      </a:r>
                      <a:endPar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 xmlns:a16="http://schemas.microsoft.com/office/drawing/2014/main" val="10000"/>
                  </a:ext>
                </a:extLst>
              </a:tr>
              <a:tr h="659477">
                <a:tc rowSpan="4">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Core </a:t>
                      </a:r>
                      <a:endPar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Variable support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remove </a:t>
                      </a:r>
                    </a:p>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set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4">
                  <a:txBody>
                    <a:bodyPr/>
                    <a:lstStyle/>
                    <a:p>
                      <a:pPr marL="342900" marR="0" lvl="0" indent="-34290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1"/>
                  </a:ext>
                </a:extLst>
              </a:tr>
              <a:tr h="659477">
                <a:tc vMerge="1">
                  <a:txBody>
                    <a:bodyPr/>
                    <a:lstStyle/>
                    <a:p>
                      <a:endParaRPr lang="en-IN"/>
                    </a:p>
                  </a:txBody>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Flow control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choose..when..otherwise,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forEach, forTokens , if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en-IN"/>
                    </a:p>
                  </a:txBody>
                  <a:tcPr/>
                </a:tc>
                <a:extLst>
                  <a:ext uri="{0D108BD9-81ED-4DB2-BD59-A6C34878D82A}">
                    <a16:rowId xmlns="" xmlns:a16="http://schemas.microsoft.com/office/drawing/2014/main" val="10002"/>
                  </a:ext>
                </a:extLst>
              </a:tr>
              <a:tr h="966806">
                <a:tc vMerge="1">
                  <a:txBody>
                    <a:bodyPr/>
                    <a:lstStyle/>
                    <a:p>
                      <a:endParaRPr lang="en-IN"/>
                    </a:p>
                  </a:txBody>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URL management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import ..  param ,</a:t>
                      </a:r>
                    </a:p>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redirect ..  Param, </a:t>
                      </a:r>
                    </a:p>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url ..  param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en-IN"/>
                    </a:p>
                  </a:txBody>
                  <a:tcPr/>
                </a:tc>
                <a:extLst>
                  <a:ext uri="{0D108BD9-81ED-4DB2-BD59-A6C34878D82A}">
                    <a16:rowId xmlns="" xmlns:a16="http://schemas.microsoft.com/office/drawing/2014/main" val="10003"/>
                  </a:ext>
                </a:extLst>
              </a:tr>
              <a:tr h="659477">
                <a:tc vMerge="1">
                  <a:txBody>
                    <a:bodyPr/>
                    <a:lstStyle/>
                    <a:p>
                      <a:endParaRPr lang="en-IN"/>
                    </a:p>
                  </a:txBody>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Miscellaneous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catch </a:t>
                      </a:r>
                    </a:p>
                    <a:p>
                      <a:pPr marL="342900" marR="0" lvl="0" indent="-34290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out </a:t>
                      </a:r>
                    </a:p>
                  </a:txBody>
                  <a:tcPr marL="98170" marR="9817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endParaRPr lang="en-IN"/>
                    </a:p>
                  </a:txBody>
                  <a:tcPr/>
                </a:tc>
                <a:extLst>
                  <a:ext uri="{0D108BD9-81ED-4DB2-BD59-A6C34878D82A}">
                    <a16:rowId xmlns=""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34" name="AutoShape 18"/>
          <p:cNvSpPr>
            <a:spLocks noChangeArrowheads="1"/>
          </p:cNvSpPr>
          <p:nvPr/>
        </p:nvSpPr>
        <p:spPr bwMode="auto">
          <a:xfrm>
            <a:off x="704630" y="2378516"/>
            <a:ext cx="7135091" cy="1593273"/>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da-DK" sz="1400" dirty="0">
                <a:latin typeface="Verdana" panose="020B0604030504040204" pitchFamily="34" charset="0"/>
                <a:ea typeface="Verdana" panose="020B0604030504040204" pitchFamily="34" charset="0"/>
                <a:cs typeface="Verdana" panose="020B0604030504040204" pitchFamily="34" charset="0"/>
              </a:rPr>
              <a:t>&lt;c:set var=“x" scope="session" value=“10"/&gt; </a:t>
            </a:r>
          </a:p>
          <a:p>
            <a:pPr lvl="1">
              <a:lnSpc>
                <a:spcPct val="135000"/>
              </a:lnSpc>
            </a:pPr>
            <a:endParaRPr lang="da-DK" sz="1400" dirty="0">
              <a:latin typeface="Verdana" panose="020B0604030504040204" pitchFamily="34" charset="0"/>
              <a:ea typeface="Verdana" panose="020B0604030504040204" pitchFamily="34" charset="0"/>
              <a:cs typeface="Verdana" panose="020B0604030504040204" pitchFamily="34" charset="0"/>
            </a:endParaRPr>
          </a:p>
          <a:p>
            <a:pPr lvl="1">
              <a:lnSpc>
                <a:spcPct val="135000"/>
              </a:lnSpc>
            </a:pPr>
            <a:r>
              <a:rPr lang="da-DK" sz="1400" dirty="0">
                <a:latin typeface="Verdana" panose="020B0604030504040204" pitchFamily="34" charset="0"/>
                <a:ea typeface="Verdana" panose="020B0604030504040204" pitchFamily="34" charset="0"/>
                <a:cs typeface="Verdana" panose="020B0604030504040204" pitchFamily="34" charset="0"/>
              </a:rPr>
              <a:t>&lt;c:set var=“x"&gt; 10 &lt;/c:set&gt; </a:t>
            </a:r>
          </a:p>
        </p:txBody>
      </p:sp>
      <p:sp>
        <p:nvSpPr>
          <p:cNvPr id="418835" name="AutoShape 19"/>
          <p:cNvSpPr>
            <a:spLocks noChangeArrowheads="1"/>
          </p:cNvSpPr>
          <p:nvPr/>
        </p:nvSpPr>
        <p:spPr bwMode="auto">
          <a:xfrm>
            <a:off x="786518" y="4304854"/>
            <a:ext cx="7135091" cy="780685"/>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latin typeface="Verdana" panose="020B0604030504040204" pitchFamily="34" charset="0"/>
                <a:ea typeface="Verdana" panose="020B0604030504040204" pitchFamily="34" charset="0"/>
                <a:cs typeface="Verdana" panose="020B0604030504040204" pitchFamily="34" charset="0"/>
              </a:rPr>
              <a:t>&lt;c:remove var=“x" scope="session"/&gt; </a:t>
            </a:r>
          </a:p>
        </p:txBody>
      </p:sp>
      <p:sp>
        <p:nvSpPr>
          <p:cNvPr id="3" name="Title 2"/>
          <p:cNvSpPr>
            <a:spLocks noGrp="1"/>
          </p:cNvSpPr>
          <p:nvPr>
            <p:ph type="title"/>
          </p:nvPr>
        </p:nvSpPr>
        <p:spPr/>
        <p:txBody>
          <a:bodyPr/>
          <a:lstStyle/>
          <a:p>
            <a:r>
              <a:rPr lang="en-US" sz="1200" dirty="0"/>
              <a:t>9</a:t>
            </a:r>
            <a:r>
              <a:rPr lang="en-US" sz="1200" dirty="0" smtClean="0"/>
              <a:t>.4.1</a:t>
            </a:r>
            <a:r>
              <a:rPr lang="en-US" sz="1200" dirty="0"/>
              <a:t>: Working with Core Tags</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Illustration</a:t>
            </a:r>
          </a:p>
        </p:txBody>
      </p:sp>
      <p:sp>
        <p:nvSpPr>
          <p:cNvPr id="4" name="Content Placeholder 3"/>
          <p:cNvSpPr>
            <a:spLocks noGrp="1"/>
          </p:cNvSpPr>
          <p:nvPr>
            <p:ph idx="1"/>
          </p:nvPr>
        </p:nvSpPr>
        <p:spPr>
          <a:xfrm>
            <a:off x="298516" y="1408176"/>
            <a:ext cx="8845484" cy="4730341"/>
          </a:xfrm>
        </p:spPr>
        <p:txBody>
          <a:bodyPr>
            <a:normAutofit/>
          </a:bodyPr>
          <a:lstStyle/>
          <a:p>
            <a:r>
              <a:rPr lang="en-US" sz="1800" dirty="0">
                <a:latin typeface="Verdana" panose="020B0604030504040204" pitchFamily="34" charset="0"/>
                <a:ea typeface="Verdana" panose="020B0604030504040204" pitchFamily="34" charset="0"/>
                <a:cs typeface="Verdana" panose="020B0604030504040204" pitchFamily="34" charset="0"/>
              </a:rPr>
              <a:t>Variable Support Tags: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72" name="AutoShape 8"/>
          <p:cNvSpPr>
            <a:spLocks noChangeArrowheads="1"/>
          </p:cNvSpPr>
          <p:nvPr/>
        </p:nvSpPr>
        <p:spPr bwMode="auto">
          <a:xfrm>
            <a:off x="731699" y="1961110"/>
            <a:ext cx="7135091" cy="1066800"/>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&lt;c:if test="${10 &lt; 11}"&gt;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10 is less than 11</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&lt;/c:if&gt;</a:t>
            </a:r>
            <a:endParaRPr lang="da-DK" sz="1600" dirty="0">
              <a:latin typeface="Verdana" panose="020B0604030504040204" pitchFamily="34" charset="0"/>
              <a:ea typeface="Verdana" panose="020B0604030504040204" pitchFamily="34" charset="0"/>
              <a:cs typeface="Verdana" panose="020B0604030504040204" pitchFamily="34" charset="0"/>
            </a:endParaRPr>
          </a:p>
        </p:txBody>
      </p:sp>
      <p:sp>
        <p:nvSpPr>
          <p:cNvPr id="420873" name="AutoShape 9"/>
          <p:cNvSpPr>
            <a:spLocks noChangeArrowheads="1"/>
          </p:cNvSpPr>
          <p:nvPr/>
        </p:nvSpPr>
        <p:spPr bwMode="auto">
          <a:xfrm>
            <a:off x="755365" y="3182582"/>
            <a:ext cx="7135091" cy="3048000"/>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&lt;c:set var="s" value="${param.combo1}" /&gt; Today is</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&lt;c:choose&gt;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&lt;c:when test="${s==1}"&gt;Sunday &lt;/c:when&gt;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&lt;c:when test="${s==2}"&gt;Monday&lt;/c:when&gt;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&lt;c:when test="${s==3}"&gt;Tuesday&lt;/c:when&gt;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&lt;c:when test="${s==4}"&gt;Wednesday&lt;/c:when&gt;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&lt;c:when test="${s==5}"&gt;Thursday&lt;/c:when&gt;</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    &lt;c:otherwise&gt; select between 1 &amp; 5 &lt;/c:otherwise&gt; </a:t>
            </a:r>
          </a:p>
          <a:p>
            <a:pPr lvl="1">
              <a:lnSpc>
                <a:spcPct val="135000"/>
              </a:lnSpc>
            </a:pPr>
            <a:r>
              <a:rPr lang="en-US" sz="1600" dirty="0">
                <a:latin typeface="Verdana" panose="020B0604030504040204" pitchFamily="34" charset="0"/>
                <a:ea typeface="Verdana" panose="020B0604030504040204" pitchFamily="34" charset="0"/>
                <a:cs typeface="Verdana" panose="020B0604030504040204" pitchFamily="34" charset="0"/>
              </a:rPr>
              <a:t>&lt;/c:choose&gt;</a:t>
            </a:r>
          </a:p>
        </p:txBody>
      </p:sp>
      <p:sp>
        <p:nvSpPr>
          <p:cNvPr id="3" name="Title 2"/>
          <p:cNvSpPr>
            <a:spLocks noGrp="1"/>
          </p:cNvSpPr>
          <p:nvPr>
            <p:ph type="title"/>
          </p:nvPr>
        </p:nvSpPr>
        <p:spPr/>
        <p:txBody>
          <a:bodyPr/>
          <a:lstStyle/>
          <a:p>
            <a:r>
              <a:rPr lang="en-US" sz="1200" dirty="0" smtClean="0"/>
              <a:t>9.4.1</a:t>
            </a:r>
            <a:r>
              <a:rPr lang="en-US" sz="1200" dirty="0"/>
              <a:t>: Working with Core Tags</a:t>
            </a:r>
            <a:br>
              <a:rPr lang="en-US" sz="1200" dirty="0"/>
            </a:br>
            <a:r>
              <a:rPr lang="en-US" sz="2000" dirty="0">
                <a:latin typeface="Verdana" panose="020B0604030504040204" pitchFamily="34" charset="0"/>
                <a:ea typeface="Verdana" panose="020B0604030504040204" pitchFamily="34" charset="0"/>
                <a:cs typeface="Verdana" panose="020B0604030504040204" pitchFamily="34" charset="0"/>
              </a:rPr>
              <a:t>Illustration</a:t>
            </a:r>
          </a:p>
        </p:txBody>
      </p:sp>
      <p:sp>
        <p:nvSpPr>
          <p:cNvPr id="4" name="Content Placeholder 3"/>
          <p:cNvSpPr>
            <a:spLocks noGrp="1"/>
          </p:cNvSpPr>
          <p:nvPr>
            <p:ph idx="1"/>
          </p:nvPr>
        </p:nvSpPr>
        <p:spPr>
          <a:xfrm>
            <a:off x="298516" y="1494767"/>
            <a:ext cx="8845484" cy="466344"/>
          </a:xfrm>
        </p:spPr>
        <p:txBody>
          <a:bodyPr/>
          <a:lstStyle/>
          <a:p>
            <a:r>
              <a:rPr lang="en-US" sz="1800" dirty="0">
                <a:latin typeface="Verdana" panose="020B0604030504040204" pitchFamily="34" charset="0"/>
                <a:ea typeface="Verdana" panose="020B0604030504040204" pitchFamily="34" charset="0"/>
                <a:cs typeface="Verdana" panose="020B0604030504040204" pitchFamily="34" charset="0"/>
              </a:rPr>
              <a:t>Flow Control Tags:</a:t>
            </a:r>
          </a:p>
          <a:p>
            <a:pPr marL="0" indent="0">
              <a:buNone/>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3D508B4D-1AF9-4990-88E9-AF72D38B8CAD}"/>
</file>

<file path=docProps/app.xml><?xml version="1.0" encoding="utf-8"?>
<Properties xmlns="http://schemas.openxmlformats.org/officeDocument/2006/extended-properties" xmlns:vt="http://schemas.openxmlformats.org/officeDocument/2006/docPropsVTypes">
  <Template/>
  <TotalTime>14666</TotalTime>
  <Words>1497</Words>
  <Application>Microsoft Office PowerPoint</Application>
  <PresentationFormat>On-screen Show (4:3)</PresentationFormat>
  <Paragraphs>235</Paragraphs>
  <Slides>15</Slides>
  <Notes>15</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15</vt:i4>
      </vt:variant>
    </vt:vector>
  </HeadingPairs>
  <TitlesOfParts>
    <vt:vector size="30" baseType="lpstr">
      <vt:lpstr>Calibri</vt:lpstr>
      <vt:lpstr>ＭＳ Ｐゴシック</vt:lpstr>
      <vt:lpstr>Georgia</vt:lpstr>
      <vt:lpstr>Verdana</vt:lpstr>
      <vt:lpstr>Times New Roman</vt:lpstr>
      <vt:lpstr>Candara</vt:lpstr>
      <vt:lpstr>Arial</vt:lpstr>
      <vt:lpstr>Wingdings</vt:lpstr>
      <vt:lpstr>Helvetica Light</vt:lpstr>
      <vt:lpstr>2_Corporate Presentation Template (4x3 - Normal)</vt:lpstr>
      <vt:lpstr>Capgemini 2017_Cover slides</vt:lpstr>
      <vt:lpstr>Section slides</vt:lpstr>
      <vt:lpstr>Content Layouts</vt:lpstr>
      <vt:lpstr>Content and Image Layouts</vt:lpstr>
      <vt:lpstr>think-cell Slide</vt:lpstr>
      <vt:lpstr>Java Server   Pages</vt:lpstr>
      <vt:lpstr>Lesson Objectives</vt:lpstr>
      <vt:lpstr>9.1: What is JSTL?  Introduction</vt:lpstr>
      <vt:lpstr>9.2: Installing JSTL?  Installing JSTL</vt:lpstr>
      <vt:lpstr>9.3: Using Expression Language Introduction</vt:lpstr>
      <vt:lpstr>9.4: Using JSTL Overview</vt:lpstr>
      <vt:lpstr>9.4.1: Working with Core Tags Overview</vt:lpstr>
      <vt:lpstr>9.4.1: Working with Core Tags Illustration</vt:lpstr>
      <vt:lpstr>9.4.1: Working with Core Tags Illustration</vt:lpstr>
      <vt:lpstr>9.4.1: Working with Core Tags Illustration</vt:lpstr>
      <vt:lpstr>Demo</vt:lpstr>
      <vt:lpstr>Lab: JSTL</vt:lpstr>
      <vt:lpstr>Summary</vt:lpstr>
      <vt:lpstr>Review Question</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314</cp:revision>
  <dcterms:created xsi:type="dcterms:W3CDTF">2012-05-18T02:59:15Z</dcterms:created>
  <dcterms:modified xsi:type="dcterms:W3CDTF">2018-03-27T11:41:30Z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